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0" r:id="rId1"/>
    <p:sldMasterId id="2147483965" r:id="rId2"/>
  </p:sldMasterIdLst>
  <p:notesMasterIdLst>
    <p:notesMasterId r:id="rId29"/>
  </p:notesMasterIdLst>
  <p:handoutMasterIdLst>
    <p:handoutMasterId r:id="rId30"/>
  </p:handoutMasterIdLst>
  <p:sldIdLst>
    <p:sldId id="598" r:id="rId3"/>
    <p:sldId id="600" r:id="rId4"/>
    <p:sldId id="468" r:id="rId5"/>
    <p:sldId id="602" r:id="rId6"/>
    <p:sldId id="603" r:id="rId7"/>
    <p:sldId id="604" r:id="rId8"/>
    <p:sldId id="605" r:id="rId9"/>
    <p:sldId id="606" r:id="rId10"/>
    <p:sldId id="607" r:id="rId11"/>
    <p:sldId id="608" r:id="rId12"/>
    <p:sldId id="609" r:id="rId13"/>
    <p:sldId id="610" r:id="rId14"/>
    <p:sldId id="597" r:id="rId15"/>
    <p:sldId id="611" r:id="rId16"/>
    <p:sldId id="612" r:id="rId17"/>
    <p:sldId id="582" r:id="rId18"/>
    <p:sldId id="613" r:id="rId19"/>
    <p:sldId id="580" r:id="rId20"/>
    <p:sldId id="585" r:id="rId21"/>
    <p:sldId id="555" r:id="rId22"/>
    <p:sldId id="556" r:id="rId23"/>
    <p:sldId id="617" r:id="rId24"/>
    <p:sldId id="618" r:id="rId25"/>
    <p:sldId id="614" r:id="rId26"/>
    <p:sldId id="615" r:id="rId27"/>
    <p:sldId id="616" r:id="rId28"/>
  </p:sldIdLst>
  <p:sldSz cx="12192000" cy="6858000"/>
  <p:notesSz cx="6808788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6AF00"/>
    <a:srgbClr val="EAB200"/>
    <a:srgbClr val="F5F5F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732" autoAdjust="0"/>
    <p:restoredTop sz="96433" autoAdjust="0"/>
  </p:normalViewPr>
  <p:slideViewPr>
    <p:cSldViewPr snapToGrid="0">
      <p:cViewPr varScale="1">
        <p:scale>
          <a:sx n="86" d="100"/>
          <a:sy n="86" d="100"/>
        </p:scale>
        <p:origin x="-104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5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ww\Desktop\&#1053;&#1086;&#1074;&#1072;&#1103;%20&#1087;&#1072;&#1087;&#1082;&#1072;\&#1044;&#1072;&#1085;&#1085;&#1099;&#1077;%20&#1087;&#1086;%20&#1089;&#1093;&#1086;&#1078;&#1080;&#1084;%20&#1089;&#1090;&#1088;&#1072;&#1085;&#1072;&#1084;%20(&#1040;&#1074;&#1090;&#1086;&#1089;&#1086;&#1093;&#1088;&#1072;&#1085;&#1077;&#1085;&#1085;&#1099;&#1081;)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k-KZ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Денсаулық сақтауды қаржыландыру шығындары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areaChart>
        <c:grouping val="stacked"/>
        <c:ser>
          <c:idx val="0"/>
          <c:order val="0"/>
          <c:spPr>
            <a:solidFill>
              <a:srgbClr val="CC99FF">
                <a:alpha val="60000"/>
              </a:srgbClr>
            </a:solidFill>
            <a:ln>
              <a:noFill/>
            </a:ln>
            <a:effectLst/>
          </c:spPr>
          <c:cat>
            <c:numRef>
              <c:f>Лист1!$C$5:$C$16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Лист1!$D$5:$D$16</c:f>
              <c:numCache>
                <c:formatCode>#,##0</c:formatCode>
                <c:ptCount val="12"/>
                <c:pt idx="0">
                  <c:v>131209</c:v>
                </c:pt>
                <c:pt idx="1">
                  <c:v>187148.9</c:v>
                </c:pt>
                <c:pt idx="2">
                  <c:v>231062</c:v>
                </c:pt>
                <c:pt idx="3">
                  <c:v>310959</c:v>
                </c:pt>
                <c:pt idx="4">
                  <c:v>377483</c:v>
                </c:pt>
                <c:pt idx="5">
                  <c:v>460203</c:v>
                </c:pt>
                <c:pt idx="6">
                  <c:v>562823</c:v>
                </c:pt>
                <c:pt idx="7">
                  <c:v>631059</c:v>
                </c:pt>
                <c:pt idx="8">
                  <c:v>735160</c:v>
                </c:pt>
                <c:pt idx="9">
                  <c:v>824310</c:v>
                </c:pt>
                <c:pt idx="10">
                  <c:v>869700</c:v>
                </c:pt>
                <c:pt idx="11">
                  <c:v>867800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49-4DC1-8007-209FDF7CC02F}"/>
            </c:ext>
          </c:extLst>
        </c:ser>
        <c:drop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dropLines>
        <c:axId val="100459264"/>
        <c:axId val="100460800"/>
      </c:areaChart>
      <c:catAx>
        <c:axId val="1004592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tickLblPos val="none"/>
        <c:crossAx val="100460800"/>
        <c:crosses val="autoZero"/>
        <c:auto val="1"/>
        <c:lblAlgn val="ctr"/>
        <c:lblOffset val="100"/>
      </c:catAx>
      <c:valAx>
        <c:axId val="100460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one"/>
        <c:crossAx val="1004592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</c:chart>
  <c:spPr>
    <a:solidFill>
      <a:schemeClr val="bg1"/>
    </a:solidFill>
    <a:ln w="9525" cap="flat" cmpd="dbl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5428354044450406E-2"/>
          <c:y val="0"/>
          <c:w val="0.93866949664974175"/>
          <c:h val="0.69873225778376935"/>
        </c:manualLayout>
      </c:layout>
      <c:barChart>
        <c:barDir val="col"/>
        <c:grouping val="stacked"/>
        <c:ser>
          <c:idx val="0"/>
          <c:order val="0"/>
          <c:tx>
            <c:strRef>
              <c:f>'ВВП ГОС и ЧАСТ'!$B$1</c:f>
              <c:strCache>
                <c:ptCount val="1"/>
                <c:pt idx="0">
                  <c:v>Частные расходы, в % от ВВП </c:v>
                </c:pt>
              </c:strCache>
            </c:strRef>
          </c:tx>
          <c:spPr>
            <a:solidFill>
              <a:srgbClr val="C00000">
                <a:alpha val="62000"/>
              </a:srgbClr>
            </a:solidFill>
            <a:ln>
              <a:solidFill>
                <a:srgbClr val="4F81BD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'ВВП ГОС и ЧАСТ'!$A$2:$A$19</c:f>
              <c:strCache>
                <c:ptCount val="18"/>
                <c:pt idx="0">
                  <c:v>Пакистан</c:v>
                </c:pt>
                <c:pt idx="1">
                  <c:v>Казахстан</c:v>
                </c:pt>
                <c:pt idx="2">
                  <c:v>Филлипины</c:v>
                </c:pt>
                <c:pt idx="3">
                  <c:v>Перу</c:v>
                </c:pt>
                <c:pt idx="4">
                  <c:v>Мексика</c:v>
                </c:pt>
                <c:pt idx="5">
                  <c:v>Россия</c:v>
                </c:pt>
                <c:pt idx="6">
                  <c:v>Турция</c:v>
                </c:pt>
                <c:pt idx="7">
                  <c:v>Польша</c:v>
                </c:pt>
                <c:pt idx="8">
                  <c:v>Хорватия</c:v>
                </c:pt>
                <c:pt idx="9">
                  <c:v>Ю.Корея</c:v>
                </c:pt>
                <c:pt idx="10">
                  <c:v>Чехия</c:v>
                </c:pt>
                <c:pt idx="11">
                  <c:v>Норвегия</c:v>
                </c:pt>
                <c:pt idx="12">
                  <c:v>Великобритания</c:v>
                </c:pt>
                <c:pt idx="13">
                  <c:v>Португалия</c:v>
                </c:pt>
                <c:pt idx="14">
                  <c:v>Швейцария</c:v>
                </c:pt>
                <c:pt idx="15">
                  <c:v>Канада</c:v>
                </c:pt>
                <c:pt idx="16">
                  <c:v>Германия</c:v>
                </c:pt>
                <c:pt idx="17">
                  <c:v>США</c:v>
                </c:pt>
              </c:strCache>
            </c:strRef>
          </c:cat>
          <c:val>
            <c:numRef>
              <c:f>'ВВП ГОС и ЧАСТ'!$B$2:$B$19</c:f>
              <c:numCache>
                <c:formatCode>General</c:formatCode>
                <c:ptCount val="18"/>
                <c:pt idx="0">
                  <c:v>1.8</c:v>
                </c:pt>
                <c:pt idx="1">
                  <c:v>1.3</c:v>
                </c:pt>
                <c:pt idx="2">
                  <c:v>2.7</c:v>
                </c:pt>
                <c:pt idx="3">
                  <c:v>2.1</c:v>
                </c:pt>
                <c:pt idx="4">
                  <c:v>3.1</c:v>
                </c:pt>
                <c:pt idx="5">
                  <c:v>2.5</c:v>
                </c:pt>
                <c:pt idx="6">
                  <c:v>1.7000000000000024</c:v>
                </c:pt>
                <c:pt idx="7">
                  <c:v>1.9000000000000001</c:v>
                </c:pt>
                <c:pt idx="8">
                  <c:v>1.2</c:v>
                </c:pt>
                <c:pt idx="9">
                  <c:v>3.1</c:v>
                </c:pt>
                <c:pt idx="10">
                  <c:v>1.2</c:v>
                </c:pt>
                <c:pt idx="11">
                  <c:v>1.3</c:v>
                </c:pt>
                <c:pt idx="12">
                  <c:v>1.6</c:v>
                </c:pt>
                <c:pt idx="13">
                  <c:v>3.7</c:v>
                </c:pt>
                <c:pt idx="14">
                  <c:v>3.8</c:v>
                </c:pt>
                <c:pt idx="15">
                  <c:v>3.3</c:v>
                </c:pt>
                <c:pt idx="16">
                  <c:v>2.7</c:v>
                </c:pt>
                <c:pt idx="17">
                  <c:v>9.7000000000000011</c:v>
                </c:pt>
              </c:numCache>
            </c:numRef>
          </c:val>
        </c:ser>
        <c:ser>
          <c:idx val="1"/>
          <c:order val="1"/>
          <c:tx>
            <c:strRef>
              <c:f>'ВВП ГОС и ЧАСТ'!$C$1</c:f>
              <c:strCache>
                <c:ptCount val="1"/>
                <c:pt idx="0">
                  <c:v>Государственные расходы, в % от ВВП</c:v>
                </c:pt>
              </c:strCache>
            </c:strRef>
          </c:tx>
          <c:spPr>
            <a:solidFill>
              <a:srgbClr val="7C9B3F">
                <a:alpha val="86000"/>
              </a:srgb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'ВВП ГОС и ЧАСТ'!$A$2:$A$19</c:f>
              <c:strCache>
                <c:ptCount val="18"/>
                <c:pt idx="0">
                  <c:v>Пакистан</c:v>
                </c:pt>
                <c:pt idx="1">
                  <c:v>Казахстан</c:v>
                </c:pt>
                <c:pt idx="2">
                  <c:v>Филлипины</c:v>
                </c:pt>
                <c:pt idx="3">
                  <c:v>Перу</c:v>
                </c:pt>
                <c:pt idx="4">
                  <c:v>Мексика</c:v>
                </c:pt>
                <c:pt idx="5">
                  <c:v>Россия</c:v>
                </c:pt>
                <c:pt idx="6">
                  <c:v>Турция</c:v>
                </c:pt>
                <c:pt idx="7">
                  <c:v>Польша</c:v>
                </c:pt>
                <c:pt idx="8">
                  <c:v>Хорватия</c:v>
                </c:pt>
                <c:pt idx="9">
                  <c:v>Ю.Корея</c:v>
                </c:pt>
                <c:pt idx="10">
                  <c:v>Чехия</c:v>
                </c:pt>
                <c:pt idx="11">
                  <c:v>Норвегия</c:v>
                </c:pt>
                <c:pt idx="12">
                  <c:v>Великобритания</c:v>
                </c:pt>
                <c:pt idx="13">
                  <c:v>Португалия</c:v>
                </c:pt>
                <c:pt idx="14">
                  <c:v>Швейцария</c:v>
                </c:pt>
                <c:pt idx="15">
                  <c:v>Канада</c:v>
                </c:pt>
                <c:pt idx="16">
                  <c:v>Германия</c:v>
                </c:pt>
                <c:pt idx="17">
                  <c:v>США</c:v>
                </c:pt>
              </c:strCache>
            </c:strRef>
          </c:cat>
          <c:val>
            <c:numRef>
              <c:f>'ВВП ГОС и ЧАСТ'!$C$2:$C$19</c:f>
              <c:numCache>
                <c:formatCode>General</c:formatCode>
                <c:ptCount val="18"/>
                <c:pt idx="0">
                  <c:v>0.70000000000000062</c:v>
                </c:pt>
                <c:pt idx="1">
                  <c:v>2.5</c:v>
                </c:pt>
                <c:pt idx="2">
                  <c:v>1.4</c:v>
                </c:pt>
                <c:pt idx="3">
                  <c:v>2.7</c:v>
                </c:pt>
                <c:pt idx="4">
                  <c:v>3.1</c:v>
                </c:pt>
                <c:pt idx="5">
                  <c:v>3.7</c:v>
                </c:pt>
                <c:pt idx="6">
                  <c:v>5</c:v>
                </c:pt>
                <c:pt idx="7">
                  <c:v>4.8</c:v>
                </c:pt>
                <c:pt idx="8">
                  <c:v>5.6</c:v>
                </c:pt>
                <c:pt idx="9">
                  <c:v>4.0999999999999996</c:v>
                </c:pt>
                <c:pt idx="10">
                  <c:v>6.5</c:v>
                </c:pt>
                <c:pt idx="11">
                  <c:v>7.8</c:v>
                </c:pt>
                <c:pt idx="12">
                  <c:v>7.7</c:v>
                </c:pt>
                <c:pt idx="13">
                  <c:v>6.7</c:v>
                </c:pt>
                <c:pt idx="14">
                  <c:v>7.1</c:v>
                </c:pt>
                <c:pt idx="15">
                  <c:v>7.9</c:v>
                </c:pt>
                <c:pt idx="16">
                  <c:v>8.6</c:v>
                </c:pt>
                <c:pt idx="17">
                  <c:v>8.2000000000000011</c:v>
                </c:pt>
              </c:numCache>
            </c:numRef>
          </c:val>
        </c:ser>
        <c:dLbls>
          <c:showVal val="1"/>
        </c:dLbls>
        <c:gapWidth val="79"/>
        <c:overlap val="100"/>
        <c:axId val="96878592"/>
        <c:axId val="96880128"/>
      </c:barChart>
      <c:catAx>
        <c:axId val="968785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620000" spcFirstLastPara="1" vertOverflow="ellipsis" vert="horz" wrap="square" anchor="ctr" anchorCtr="1"/>
          <a:lstStyle/>
          <a:p>
            <a:pPr>
              <a:defRPr sz="800" b="0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880128"/>
        <c:crosses val="autoZero"/>
        <c:auto val="1"/>
        <c:lblAlgn val="ctr"/>
        <c:lblOffset val="100"/>
      </c:catAx>
      <c:valAx>
        <c:axId val="9688012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68785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</c:chart>
  <c:spPr>
    <a:noFill/>
    <a:ln>
      <a:solidFill>
        <a:srgbClr val="1F497D"/>
      </a:solidFill>
      <a:prstDash val="dash"/>
    </a:ln>
    <a:effectLst/>
  </c:spPr>
  <c:txPr>
    <a:bodyPr/>
    <a:lstStyle/>
    <a:p>
      <a:pPr>
        <a:defRPr/>
      </a:pPr>
      <a:endParaRPr lang="ru-RU"/>
    </a:p>
  </c:txPr>
  <c:externalData r:id="rId2"/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060C14-E5DC-4ACF-8817-2F682C715DFD}" type="doc">
      <dgm:prSet loTypeId="urn:microsoft.com/office/officeart/2005/8/layout/hierarchy3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47AF4A-8123-4CA6-8D79-95C7AC88C845}">
      <dgm:prSet phldrT="[Текст]" custT="1"/>
      <dgm:spPr/>
      <dgm:t>
        <a:bodyPr/>
        <a:lstStyle/>
        <a:p>
          <a:r>
            <a:rPr lang="kk-KZ" sz="2000" b="0" i="0" dirty="0" smtClean="0"/>
            <a:t>Қоғамдық ынтымақтастыққа қол жеткізу</a:t>
          </a:r>
          <a:endParaRPr lang="ru-RU" sz="2000" b="1" dirty="0"/>
        </a:p>
      </dgm:t>
    </dgm:pt>
    <dgm:pt modelId="{C938A665-75A8-426A-8177-99CAC7B04604}" type="parTrans" cxnId="{C45D8980-B6BD-4507-BAD0-64AC82C7B47C}">
      <dgm:prSet/>
      <dgm:spPr/>
      <dgm:t>
        <a:bodyPr/>
        <a:lstStyle/>
        <a:p>
          <a:endParaRPr lang="ru-RU" sz="2000" b="1"/>
        </a:p>
      </dgm:t>
    </dgm:pt>
    <dgm:pt modelId="{45058FBE-751D-4C1A-A2EC-572D99320421}" type="sibTrans" cxnId="{C45D8980-B6BD-4507-BAD0-64AC82C7B47C}">
      <dgm:prSet/>
      <dgm:spPr/>
      <dgm:t>
        <a:bodyPr/>
        <a:lstStyle/>
        <a:p>
          <a:endParaRPr lang="ru-RU" sz="2000" b="1"/>
        </a:p>
      </dgm:t>
    </dgm:pt>
    <dgm:pt modelId="{A6C86D46-B92B-4EBA-BE40-E0A21DE62C24}">
      <dgm:prSet phldrT="[Текст]" custT="1"/>
      <dgm:spPr/>
      <dgm:t>
        <a:bodyPr/>
        <a:lstStyle/>
        <a:p>
          <a:r>
            <a:rPr lang="kk-KZ" sz="1600" b="1" dirty="0" smtClean="0">
              <a:solidFill>
                <a:srgbClr val="FF0000"/>
              </a:solidFill>
            </a:rPr>
            <a:t>Өз денсаулығын нығайту</a:t>
          </a:r>
          <a:endParaRPr lang="ru-RU" sz="1600" b="1" dirty="0">
            <a:solidFill>
              <a:srgbClr val="FF0000"/>
            </a:solidFill>
          </a:endParaRPr>
        </a:p>
      </dgm:t>
    </dgm:pt>
    <dgm:pt modelId="{8B442DD1-2136-40D3-826C-D6DE5BE8BE8F}" type="parTrans" cxnId="{3A28B2FB-475F-4750-ADAE-4B59CD0FFBF0}">
      <dgm:prSet/>
      <dgm:spPr/>
      <dgm:t>
        <a:bodyPr/>
        <a:lstStyle/>
        <a:p>
          <a:endParaRPr lang="ru-RU" sz="2000" b="1"/>
        </a:p>
      </dgm:t>
    </dgm:pt>
    <dgm:pt modelId="{5859E4EE-7B0C-429D-A7CD-64B65BBE34EF}" type="sibTrans" cxnId="{3A28B2FB-475F-4750-ADAE-4B59CD0FFBF0}">
      <dgm:prSet/>
      <dgm:spPr/>
      <dgm:t>
        <a:bodyPr/>
        <a:lstStyle/>
        <a:p>
          <a:endParaRPr lang="ru-RU" sz="2000" b="1"/>
        </a:p>
      </dgm:t>
    </dgm:pt>
    <dgm:pt modelId="{3D3FBC3B-77E1-44E0-ACA9-66D300F4F447}">
      <dgm:prSet phldrT="[Текст]" custT="1"/>
      <dgm:spPr/>
      <dgm:t>
        <a:bodyPr/>
        <a:lstStyle/>
        <a:p>
          <a:r>
            <a:rPr lang="ru-RU" sz="1600" b="1" dirty="0" err="1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Халық</a:t>
          </a:r>
          <a:r>
            <a:rPr lang="ru-RU" sz="16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ru-RU" sz="1600" b="1" dirty="0" err="1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денсаулығын</a:t>
          </a:r>
          <a:r>
            <a:rPr lang="ru-RU" sz="16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ru-RU" sz="1600" b="1" dirty="0" err="1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қорғау</a:t>
          </a:r>
          <a:r>
            <a:rPr lang="ru-RU" sz="16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ru-RU" sz="1600" b="1" dirty="0" err="1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ауырпалығын</a:t>
          </a:r>
          <a:r>
            <a:rPr lang="ru-RU" sz="16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ru-RU" sz="1600" b="1" dirty="0" err="1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бөлісе</a:t>
          </a:r>
          <a:r>
            <a:rPr lang="ru-RU" sz="16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ru-RU" sz="1600" b="1" dirty="0" err="1" smtClean="0">
              <a:solidFill>
                <a:srgbClr val="C00000"/>
              </a:solidFill>
              <a:latin typeface="Calibri" pitchFamily="34" charset="0"/>
              <a:cs typeface="Calibri" pitchFamily="34" charset="0"/>
            </a:rPr>
            <a:t>көтеру</a:t>
          </a:r>
          <a:endParaRPr lang="ru-RU" sz="1600" b="1" dirty="0">
            <a:solidFill>
              <a:srgbClr val="C00000"/>
            </a:solidFill>
            <a:latin typeface="Calibri" pitchFamily="34" charset="0"/>
            <a:cs typeface="Calibri" pitchFamily="34" charset="0"/>
          </a:endParaRPr>
        </a:p>
      </dgm:t>
    </dgm:pt>
    <dgm:pt modelId="{EA87AD7E-316C-408D-BD72-5F89EB394444}" type="parTrans" cxnId="{4D5549DD-2C7D-493B-B66E-C7FDD70F1614}">
      <dgm:prSet/>
      <dgm:spPr/>
      <dgm:t>
        <a:bodyPr/>
        <a:lstStyle/>
        <a:p>
          <a:endParaRPr lang="ru-RU" sz="2000" b="1"/>
        </a:p>
      </dgm:t>
    </dgm:pt>
    <dgm:pt modelId="{1F3A6402-6035-4779-8465-5D0B7224B938}" type="sibTrans" cxnId="{4D5549DD-2C7D-493B-B66E-C7FDD70F1614}">
      <dgm:prSet/>
      <dgm:spPr/>
      <dgm:t>
        <a:bodyPr/>
        <a:lstStyle/>
        <a:p>
          <a:endParaRPr lang="ru-RU" sz="2000" b="1"/>
        </a:p>
      </dgm:t>
    </dgm:pt>
    <dgm:pt modelId="{173BD1E9-5671-43C0-995F-133711F54029}">
      <dgm:prSet phldrT="[Текст]" custT="1"/>
      <dgm:spPr/>
      <dgm:t>
        <a:bodyPr/>
        <a:lstStyle/>
        <a:p>
          <a:r>
            <a:rPr lang="ru-RU" sz="2000" b="1" dirty="0" err="1" smtClean="0"/>
            <a:t>Жүйенің</a:t>
          </a:r>
          <a:r>
            <a:rPr lang="ru-RU" sz="2000" b="1" dirty="0" smtClean="0"/>
            <a:t> </a:t>
          </a:r>
          <a:r>
            <a:rPr lang="ru-RU" sz="2000" b="1" dirty="0" err="1" smtClean="0"/>
            <a:t>қаржы</a:t>
          </a:r>
          <a:r>
            <a:rPr lang="ru-RU" sz="2000" b="1" dirty="0" smtClean="0"/>
            <a:t> </a:t>
          </a:r>
          <a:r>
            <a:rPr lang="ru-RU" sz="2000" b="1" dirty="0" err="1" smtClean="0"/>
            <a:t>тұрақтылығын</a:t>
          </a:r>
          <a:r>
            <a:rPr lang="ru-RU" sz="2000" b="1" dirty="0" smtClean="0"/>
            <a:t> </a:t>
          </a:r>
          <a:r>
            <a:rPr lang="ru-RU" sz="2000" b="1" dirty="0" err="1" smtClean="0"/>
            <a:t>қамтамасыз</a:t>
          </a:r>
          <a:r>
            <a:rPr lang="ru-RU" sz="2000" b="1" dirty="0" smtClean="0"/>
            <a:t> </a:t>
          </a:r>
          <a:r>
            <a:rPr lang="ru-RU" sz="2000" b="1" dirty="0" err="1" smtClean="0"/>
            <a:t>ету</a:t>
          </a:r>
          <a:r>
            <a:rPr lang="ru-RU" sz="2000" b="1" dirty="0" smtClean="0"/>
            <a:t> </a:t>
          </a:r>
          <a:endParaRPr lang="ru-RU" sz="2000" b="1" dirty="0"/>
        </a:p>
      </dgm:t>
    </dgm:pt>
    <dgm:pt modelId="{1A17C9ED-43B4-48DF-8C22-D31FC1CF709C}" type="parTrans" cxnId="{9C73B7A0-78F3-46C5-9B4A-93408EF27028}">
      <dgm:prSet/>
      <dgm:spPr/>
      <dgm:t>
        <a:bodyPr/>
        <a:lstStyle/>
        <a:p>
          <a:endParaRPr lang="ru-RU" sz="2000" b="1"/>
        </a:p>
      </dgm:t>
    </dgm:pt>
    <dgm:pt modelId="{AA595974-F3BD-4108-8F70-B469FCDC4CD4}" type="sibTrans" cxnId="{9C73B7A0-78F3-46C5-9B4A-93408EF27028}">
      <dgm:prSet/>
      <dgm:spPr/>
      <dgm:t>
        <a:bodyPr/>
        <a:lstStyle/>
        <a:p>
          <a:endParaRPr lang="ru-RU" sz="2000" b="1"/>
        </a:p>
      </dgm:t>
    </dgm:pt>
    <dgm:pt modelId="{744B8502-2973-4058-8F7C-5DBA9BFC4120}">
      <dgm:prSet phldrT="[Текст]" custT="1"/>
      <dgm:spPr/>
      <dgm:t>
        <a:bodyPr/>
        <a:lstStyle/>
        <a:p>
          <a:r>
            <a:rPr lang="kk-KZ" sz="1600" b="1" dirty="0" smtClean="0">
              <a:solidFill>
                <a:srgbClr val="002060"/>
              </a:solidFill>
            </a:rPr>
            <a:t>Жүйенің сыртқы факторлар мен шығындардың ұлғаюына қарсы тұрақтылығын қамтамасыз ету</a:t>
          </a:r>
        </a:p>
        <a:p>
          <a:endParaRPr lang="ru-RU" sz="1600" b="1" dirty="0">
            <a:solidFill>
              <a:srgbClr val="002060"/>
            </a:solidFill>
          </a:endParaRPr>
        </a:p>
      </dgm:t>
    </dgm:pt>
    <dgm:pt modelId="{FD230CDC-AB81-4367-916D-00020B6D4004}" type="parTrans" cxnId="{A78AEFBE-F278-43F9-A999-F299780BF1FD}">
      <dgm:prSet/>
      <dgm:spPr/>
      <dgm:t>
        <a:bodyPr/>
        <a:lstStyle/>
        <a:p>
          <a:endParaRPr lang="ru-RU" sz="2000" b="1"/>
        </a:p>
      </dgm:t>
    </dgm:pt>
    <dgm:pt modelId="{2E62AF54-C037-4F85-AD41-95E06B9F373C}" type="sibTrans" cxnId="{A78AEFBE-F278-43F9-A999-F299780BF1FD}">
      <dgm:prSet/>
      <dgm:spPr/>
      <dgm:t>
        <a:bodyPr/>
        <a:lstStyle/>
        <a:p>
          <a:endParaRPr lang="ru-RU" sz="2000" b="1"/>
        </a:p>
      </dgm:t>
    </dgm:pt>
    <dgm:pt modelId="{1CE2F2CD-DE45-4222-9B68-0A751E82F62A}">
      <dgm:prSet phldrT="[Текст]" custT="1"/>
      <dgm:spPr/>
      <dgm:t>
        <a:bodyPr/>
        <a:lstStyle/>
        <a:p>
          <a:r>
            <a:rPr lang="ru-RU" sz="1600" b="1" dirty="0" err="1" smtClean="0">
              <a:solidFill>
                <a:srgbClr val="C00000"/>
              </a:solidFill>
            </a:rPr>
            <a:t>Жүйенің</a:t>
          </a:r>
          <a:r>
            <a:rPr lang="ru-RU" sz="1600" b="1" dirty="0" smtClean="0">
              <a:solidFill>
                <a:srgbClr val="C00000"/>
              </a:solidFill>
            </a:rPr>
            <a:t> </a:t>
          </a:r>
          <a:r>
            <a:rPr lang="ru-RU" sz="1600" b="1" dirty="0" err="1" smtClean="0">
              <a:solidFill>
                <a:srgbClr val="C00000"/>
              </a:solidFill>
            </a:rPr>
            <a:t>ашықтығы</a:t>
          </a:r>
          <a:r>
            <a:rPr lang="ru-RU" sz="1600" b="1" dirty="0" smtClean="0">
              <a:solidFill>
                <a:srgbClr val="C00000"/>
              </a:solidFill>
            </a:rPr>
            <a:t>  мен </a:t>
          </a:r>
          <a:r>
            <a:rPr lang="ru-RU" sz="1600" b="1" dirty="0" err="1" smtClean="0">
              <a:solidFill>
                <a:srgbClr val="C00000"/>
              </a:solidFill>
            </a:rPr>
            <a:t>әділеттілігін</a:t>
          </a:r>
          <a:r>
            <a:rPr lang="ru-RU" sz="1600" b="1" dirty="0" smtClean="0">
              <a:solidFill>
                <a:srgbClr val="C00000"/>
              </a:solidFill>
            </a:rPr>
            <a:t> </a:t>
          </a:r>
          <a:r>
            <a:rPr lang="ru-RU" sz="1600" b="1" dirty="0" err="1" smtClean="0">
              <a:solidFill>
                <a:srgbClr val="C00000"/>
              </a:solidFill>
            </a:rPr>
            <a:t>қамтамасыз</a:t>
          </a:r>
          <a:r>
            <a:rPr lang="ru-RU" sz="1600" b="1" dirty="0" smtClean="0">
              <a:solidFill>
                <a:srgbClr val="C00000"/>
              </a:solidFill>
            </a:rPr>
            <a:t> </a:t>
          </a:r>
          <a:r>
            <a:rPr lang="ru-RU" sz="1600" b="1" dirty="0" err="1" smtClean="0">
              <a:solidFill>
                <a:srgbClr val="C00000"/>
              </a:solidFill>
            </a:rPr>
            <a:t>ету</a:t>
          </a:r>
          <a:endParaRPr lang="ru-RU" sz="1600" b="1" dirty="0">
            <a:solidFill>
              <a:srgbClr val="C00000"/>
            </a:solidFill>
          </a:endParaRPr>
        </a:p>
      </dgm:t>
    </dgm:pt>
    <dgm:pt modelId="{434F42BF-1516-48A9-9E2C-77E37360A320}" type="parTrans" cxnId="{1A784DBD-EB36-49ED-BD5F-6A8BB2E2C6CB}">
      <dgm:prSet/>
      <dgm:spPr/>
      <dgm:t>
        <a:bodyPr/>
        <a:lstStyle/>
        <a:p>
          <a:endParaRPr lang="ru-RU" sz="2000" b="1"/>
        </a:p>
      </dgm:t>
    </dgm:pt>
    <dgm:pt modelId="{34E76A80-0575-48CB-978C-C8A399063563}" type="sibTrans" cxnId="{1A784DBD-EB36-49ED-BD5F-6A8BB2E2C6CB}">
      <dgm:prSet/>
      <dgm:spPr/>
      <dgm:t>
        <a:bodyPr/>
        <a:lstStyle/>
        <a:p>
          <a:endParaRPr lang="ru-RU" sz="2000" b="1"/>
        </a:p>
      </dgm:t>
    </dgm:pt>
    <dgm:pt modelId="{EE312AA4-12D1-4FAE-88A0-52019CFD99AF}">
      <dgm:prSet phldrT="[Текст]" custT="1"/>
      <dgm:spPr/>
      <dgm:t>
        <a:bodyPr/>
        <a:lstStyle/>
        <a:p>
          <a:r>
            <a:rPr lang="kk-KZ" sz="2000" b="1" dirty="0" smtClean="0"/>
            <a:t>Жүйенің тиімділігін арттыру</a:t>
          </a:r>
          <a:endParaRPr lang="ru-RU" sz="2000" b="1" dirty="0"/>
        </a:p>
      </dgm:t>
    </dgm:pt>
    <dgm:pt modelId="{997C5E1C-BCD1-42C4-84FA-5A28F79BE067}" type="parTrans" cxnId="{E724C7C9-FC09-465C-9BA3-05DC8529CE3E}">
      <dgm:prSet/>
      <dgm:spPr/>
      <dgm:t>
        <a:bodyPr/>
        <a:lstStyle/>
        <a:p>
          <a:endParaRPr lang="ru-RU" sz="2000" b="1"/>
        </a:p>
      </dgm:t>
    </dgm:pt>
    <dgm:pt modelId="{3C3E6F6B-4261-47B1-8E4E-AAEC4EA37CCE}" type="sibTrans" cxnId="{E724C7C9-FC09-465C-9BA3-05DC8529CE3E}">
      <dgm:prSet/>
      <dgm:spPr/>
      <dgm:t>
        <a:bodyPr/>
        <a:lstStyle/>
        <a:p>
          <a:endParaRPr lang="ru-RU" sz="2000" b="1"/>
        </a:p>
      </dgm:t>
    </dgm:pt>
    <dgm:pt modelId="{B11315AF-6081-46D1-BB7C-3CC8919F3691}">
      <dgm:prSet phldrT="[Текст]" custT="1"/>
      <dgm:spPr/>
      <dgm:t>
        <a:bodyPr/>
        <a:lstStyle/>
        <a:p>
          <a:pPr algn="ctr"/>
          <a:r>
            <a:rPr lang="ru-RU" sz="1600" b="1" dirty="0" err="1" smtClean="0"/>
            <a:t>Қызметтің</a:t>
          </a:r>
          <a:r>
            <a:rPr lang="ru-RU" sz="1600" b="1" dirty="0" smtClean="0"/>
            <a:t> </a:t>
          </a:r>
          <a:r>
            <a:rPr lang="ru-RU" sz="1600" b="1" dirty="0" err="1" smtClean="0"/>
            <a:t>қол</a:t>
          </a:r>
          <a:r>
            <a:rPr lang="ru-RU" sz="1600" b="1" dirty="0" smtClean="0"/>
            <a:t> </a:t>
          </a:r>
          <a:r>
            <a:rPr lang="ru-RU" sz="1600" b="1" dirty="0" err="1" smtClean="0"/>
            <a:t>жетімділігі</a:t>
          </a:r>
          <a:r>
            <a:rPr lang="ru-RU" sz="1600" b="1" dirty="0" smtClean="0"/>
            <a:t>, </a:t>
          </a:r>
          <a:r>
            <a:rPr lang="ru-RU" sz="1600" b="1" dirty="0" err="1" smtClean="0"/>
            <a:t>ауқымы</a:t>
          </a:r>
          <a:r>
            <a:rPr lang="ru-RU" sz="1600" b="1" dirty="0" smtClean="0"/>
            <a:t> мен </a:t>
          </a:r>
          <a:r>
            <a:rPr lang="ru-RU" sz="1600" b="1" dirty="0" err="1" smtClean="0"/>
            <a:t>сапасының</a:t>
          </a:r>
          <a:r>
            <a:rPr lang="ru-RU" sz="1600" b="1" dirty="0" smtClean="0"/>
            <a:t> </a:t>
          </a:r>
          <a:r>
            <a:rPr lang="ru-RU" sz="1600" b="1" dirty="0" err="1" smtClean="0"/>
            <a:t>түпкі</a:t>
          </a:r>
          <a:r>
            <a:rPr lang="ru-RU" sz="1600" b="1" dirty="0" smtClean="0"/>
            <a:t> </a:t>
          </a:r>
          <a:r>
            <a:rPr lang="ru-RU" sz="1600" b="1" dirty="0" err="1" smtClean="0"/>
            <a:t>нәтижелеріне</a:t>
          </a:r>
          <a:r>
            <a:rPr lang="ru-RU" sz="1600" b="1" dirty="0" smtClean="0"/>
            <a:t> </a:t>
          </a:r>
          <a:r>
            <a:rPr lang="ru-RU" sz="1600" b="1" dirty="0" err="1" smtClean="0"/>
            <a:t>қол</a:t>
          </a:r>
          <a:r>
            <a:rPr lang="ru-RU" sz="1600" b="1" dirty="0" smtClean="0"/>
            <a:t> </a:t>
          </a:r>
          <a:r>
            <a:rPr lang="ru-RU" sz="1600" b="1" dirty="0" err="1" smtClean="0"/>
            <a:t>жеткізу</a:t>
          </a:r>
          <a:endParaRPr lang="ru-RU" sz="1600" b="1" dirty="0"/>
        </a:p>
      </dgm:t>
    </dgm:pt>
    <dgm:pt modelId="{99EB7C65-8BB0-4DE0-8268-6465DF43BD18}" type="parTrans" cxnId="{EEBB7EB9-7EF2-4D4A-ADDD-5EBD3C5C4C4B}">
      <dgm:prSet/>
      <dgm:spPr/>
      <dgm:t>
        <a:bodyPr/>
        <a:lstStyle/>
        <a:p>
          <a:endParaRPr lang="ru-RU" sz="2000" b="1"/>
        </a:p>
      </dgm:t>
    </dgm:pt>
    <dgm:pt modelId="{DDEC161E-1779-460E-8AE4-52CBD5643024}" type="sibTrans" cxnId="{EEBB7EB9-7EF2-4D4A-ADDD-5EBD3C5C4C4B}">
      <dgm:prSet/>
      <dgm:spPr/>
      <dgm:t>
        <a:bodyPr/>
        <a:lstStyle/>
        <a:p>
          <a:endParaRPr lang="ru-RU" sz="2000" b="1"/>
        </a:p>
      </dgm:t>
    </dgm:pt>
    <dgm:pt modelId="{94431C6F-C77E-46D3-819B-489A2A23C7C8}">
      <dgm:prSet phldrT="[Текст]" custT="1"/>
      <dgm:spPr/>
      <dgm:t>
        <a:bodyPr/>
        <a:lstStyle/>
        <a:p>
          <a:r>
            <a:rPr lang="kk-KZ" sz="1600" b="1" dirty="0" smtClean="0"/>
            <a:t>Жүйенің құзіреттілігі мен бәсекеге қабілеттілігін қамтамасыз ету</a:t>
          </a:r>
          <a:endParaRPr lang="ru-RU" sz="1600" b="1" dirty="0">
            <a:solidFill>
              <a:srgbClr val="C00000"/>
            </a:solidFill>
          </a:endParaRPr>
        </a:p>
      </dgm:t>
    </dgm:pt>
    <dgm:pt modelId="{40247820-6114-44D0-ADF6-6865D609B4A0}" type="parTrans" cxnId="{C8D6BC52-0234-4F05-9420-5C3A68462FC9}">
      <dgm:prSet/>
      <dgm:spPr/>
      <dgm:t>
        <a:bodyPr/>
        <a:lstStyle/>
        <a:p>
          <a:endParaRPr lang="ru-RU" sz="2000" b="1"/>
        </a:p>
      </dgm:t>
    </dgm:pt>
    <dgm:pt modelId="{BA9E118E-E5B5-4BF0-88B7-59E7D5B0972C}" type="sibTrans" cxnId="{C8D6BC52-0234-4F05-9420-5C3A68462FC9}">
      <dgm:prSet/>
      <dgm:spPr/>
      <dgm:t>
        <a:bodyPr/>
        <a:lstStyle/>
        <a:p>
          <a:endParaRPr lang="ru-RU" sz="2000" b="1"/>
        </a:p>
      </dgm:t>
    </dgm:pt>
    <dgm:pt modelId="{5A40CE44-AFD1-4402-AFEC-9359D8CFD476}" type="pres">
      <dgm:prSet presAssocID="{BB060C14-E5DC-4ACF-8817-2F682C715DF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639AA61-95A9-4D45-B15C-D8D80EF62D84}" type="pres">
      <dgm:prSet presAssocID="{D347AF4A-8123-4CA6-8D79-95C7AC88C845}" presName="root" presStyleCnt="0"/>
      <dgm:spPr/>
    </dgm:pt>
    <dgm:pt modelId="{713F3289-29B6-4FAA-96B3-550C3247E090}" type="pres">
      <dgm:prSet presAssocID="{D347AF4A-8123-4CA6-8D79-95C7AC88C845}" presName="rootComposite" presStyleCnt="0"/>
      <dgm:spPr/>
    </dgm:pt>
    <dgm:pt modelId="{BF3308CC-0D0D-4263-B937-F1D29A716971}" type="pres">
      <dgm:prSet presAssocID="{D347AF4A-8123-4CA6-8D79-95C7AC88C845}" presName="rootText" presStyleLbl="node1" presStyleIdx="0" presStyleCnt="3"/>
      <dgm:spPr/>
      <dgm:t>
        <a:bodyPr/>
        <a:lstStyle/>
        <a:p>
          <a:endParaRPr lang="ru-RU"/>
        </a:p>
      </dgm:t>
    </dgm:pt>
    <dgm:pt modelId="{4089065C-781D-4A96-BEB7-381CBA251A7D}" type="pres">
      <dgm:prSet presAssocID="{D347AF4A-8123-4CA6-8D79-95C7AC88C845}" presName="rootConnector" presStyleLbl="node1" presStyleIdx="0" presStyleCnt="3"/>
      <dgm:spPr/>
      <dgm:t>
        <a:bodyPr/>
        <a:lstStyle/>
        <a:p>
          <a:endParaRPr lang="ru-RU"/>
        </a:p>
      </dgm:t>
    </dgm:pt>
    <dgm:pt modelId="{FEEF35BA-DDA0-40EF-9E79-1AEDC19346ED}" type="pres">
      <dgm:prSet presAssocID="{D347AF4A-8123-4CA6-8D79-95C7AC88C845}" presName="childShape" presStyleCnt="0"/>
      <dgm:spPr/>
    </dgm:pt>
    <dgm:pt modelId="{AA527F85-A3E7-4AD1-BB7F-C9E9DE2E953C}" type="pres">
      <dgm:prSet presAssocID="{8B442DD1-2136-40D3-826C-D6DE5BE8BE8F}" presName="Name13" presStyleLbl="parChTrans1D2" presStyleIdx="0" presStyleCnt="6"/>
      <dgm:spPr/>
      <dgm:t>
        <a:bodyPr/>
        <a:lstStyle/>
        <a:p>
          <a:endParaRPr lang="ru-RU"/>
        </a:p>
      </dgm:t>
    </dgm:pt>
    <dgm:pt modelId="{C74ADDBF-F6F9-4273-8FFB-3935AD60FD64}" type="pres">
      <dgm:prSet presAssocID="{A6C86D46-B92B-4EBA-BE40-E0A21DE62C24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52C89B-6F1E-45EB-96D3-F87ADC1B90CD}" type="pres">
      <dgm:prSet presAssocID="{EA87AD7E-316C-408D-BD72-5F89EB394444}" presName="Name13" presStyleLbl="parChTrans1D2" presStyleIdx="1" presStyleCnt="6"/>
      <dgm:spPr/>
      <dgm:t>
        <a:bodyPr/>
        <a:lstStyle/>
        <a:p>
          <a:endParaRPr lang="ru-RU"/>
        </a:p>
      </dgm:t>
    </dgm:pt>
    <dgm:pt modelId="{A77CC415-4A36-4CE6-BD0F-668BCCF40ABC}" type="pres">
      <dgm:prSet presAssocID="{3D3FBC3B-77E1-44E0-ACA9-66D300F4F447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852C6-9AF8-4CBE-9AC8-CF9B2841022D}" type="pres">
      <dgm:prSet presAssocID="{173BD1E9-5671-43C0-995F-133711F54029}" presName="root" presStyleCnt="0"/>
      <dgm:spPr/>
    </dgm:pt>
    <dgm:pt modelId="{304D5B2E-8089-4EAF-A7DB-257EA71D73A3}" type="pres">
      <dgm:prSet presAssocID="{173BD1E9-5671-43C0-995F-133711F54029}" presName="rootComposite" presStyleCnt="0"/>
      <dgm:spPr/>
    </dgm:pt>
    <dgm:pt modelId="{AE4C0DA5-8039-42D0-ACBA-D63BABE52961}" type="pres">
      <dgm:prSet presAssocID="{173BD1E9-5671-43C0-995F-133711F54029}" presName="rootText" presStyleLbl="node1" presStyleIdx="1" presStyleCnt="3"/>
      <dgm:spPr/>
      <dgm:t>
        <a:bodyPr/>
        <a:lstStyle/>
        <a:p>
          <a:endParaRPr lang="ru-RU"/>
        </a:p>
      </dgm:t>
    </dgm:pt>
    <dgm:pt modelId="{0891B632-5219-4A1B-A139-6DE62B9757C0}" type="pres">
      <dgm:prSet presAssocID="{173BD1E9-5671-43C0-995F-133711F54029}" presName="rootConnector" presStyleLbl="node1" presStyleIdx="1" presStyleCnt="3"/>
      <dgm:spPr/>
      <dgm:t>
        <a:bodyPr/>
        <a:lstStyle/>
        <a:p>
          <a:endParaRPr lang="ru-RU"/>
        </a:p>
      </dgm:t>
    </dgm:pt>
    <dgm:pt modelId="{1AAC7DA3-9E62-4E00-A08A-DCA726CE0D9E}" type="pres">
      <dgm:prSet presAssocID="{173BD1E9-5671-43C0-995F-133711F54029}" presName="childShape" presStyleCnt="0"/>
      <dgm:spPr/>
    </dgm:pt>
    <dgm:pt modelId="{0A100EE0-0737-4B0D-86AD-566B2EB3CA49}" type="pres">
      <dgm:prSet presAssocID="{FD230CDC-AB81-4367-916D-00020B6D4004}" presName="Name13" presStyleLbl="parChTrans1D2" presStyleIdx="2" presStyleCnt="6"/>
      <dgm:spPr/>
      <dgm:t>
        <a:bodyPr/>
        <a:lstStyle/>
        <a:p>
          <a:endParaRPr lang="ru-RU"/>
        </a:p>
      </dgm:t>
    </dgm:pt>
    <dgm:pt modelId="{FEA6DE52-7971-4918-8CAC-EC460EB9F155}" type="pres">
      <dgm:prSet presAssocID="{744B8502-2973-4058-8F7C-5DBA9BFC4120}" presName="childText" presStyleLbl="bgAcc1" presStyleIdx="2" presStyleCnt="6" custScaleY="161272" custLinFactNeighborX="-2298" custLinFactNeighborY="3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D44F4-C64E-4D94-99F1-B2328C1A6169}" type="pres">
      <dgm:prSet presAssocID="{434F42BF-1516-48A9-9E2C-77E37360A320}" presName="Name13" presStyleLbl="parChTrans1D2" presStyleIdx="3" presStyleCnt="6"/>
      <dgm:spPr/>
      <dgm:t>
        <a:bodyPr/>
        <a:lstStyle/>
        <a:p>
          <a:endParaRPr lang="ru-RU"/>
        </a:p>
      </dgm:t>
    </dgm:pt>
    <dgm:pt modelId="{9EB0343D-79CC-48A9-B163-0A1BDB0EAB60}" type="pres">
      <dgm:prSet presAssocID="{1CE2F2CD-DE45-4222-9B68-0A751E82F62A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CCDE1E-C023-4DFA-916A-9CA9D6BDE8E9}" type="pres">
      <dgm:prSet presAssocID="{EE312AA4-12D1-4FAE-88A0-52019CFD99AF}" presName="root" presStyleCnt="0"/>
      <dgm:spPr/>
    </dgm:pt>
    <dgm:pt modelId="{292BAAD6-51A5-4288-9F04-54863B4A58EC}" type="pres">
      <dgm:prSet presAssocID="{EE312AA4-12D1-4FAE-88A0-52019CFD99AF}" presName="rootComposite" presStyleCnt="0"/>
      <dgm:spPr/>
    </dgm:pt>
    <dgm:pt modelId="{16531E3E-FEAD-4DB4-908B-15E7DA2215DE}" type="pres">
      <dgm:prSet presAssocID="{EE312AA4-12D1-4FAE-88A0-52019CFD99AF}" presName="rootText" presStyleLbl="node1" presStyleIdx="2" presStyleCnt="3"/>
      <dgm:spPr/>
      <dgm:t>
        <a:bodyPr/>
        <a:lstStyle/>
        <a:p>
          <a:endParaRPr lang="ru-RU"/>
        </a:p>
      </dgm:t>
    </dgm:pt>
    <dgm:pt modelId="{4C204FF8-E806-49B6-B9FD-62073B0655CA}" type="pres">
      <dgm:prSet presAssocID="{EE312AA4-12D1-4FAE-88A0-52019CFD99AF}" presName="rootConnector" presStyleLbl="node1" presStyleIdx="2" presStyleCnt="3"/>
      <dgm:spPr/>
      <dgm:t>
        <a:bodyPr/>
        <a:lstStyle/>
        <a:p>
          <a:endParaRPr lang="ru-RU"/>
        </a:p>
      </dgm:t>
    </dgm:pt>
    <dgm:pt modelId="{C8525134-BCCD-4983-A0F7-D053EFDEA5DD}" type="pres">
      <dgm:prSet presAssocID="{EE312AA4-12D1-4FAE-88A0-52019CFD99AF}" presName="childShape" presStyleCnt="0"/>
      <dgm:spPr/>
    </dgm:pt>
    <dgm:pt modelId="{D1323A0B-8DCE-4997-B4A8-89032D6B2288}" type="pres">
      <dgm:prSet presAssocID="{99EB7C65-8BB0-4DE0-8268-6465DF43BD18}" presName="Name13" presStyleLbl="parChTrans1D2" presStyleIdx="4" presStyleCnt="6"/>
      <dgm:spPr/>
      <dgm:t>
        <a:bodyPr/>
        <a:lstStyle/>
        <a:p>
          <a:endParaRPr lang="ru-RU"/>
        </a:p>
      </dgm:t>
    </dgm:pt>
    <dgm:pt modelId="{7AEB20AA-7844-4873-8E35-A051ED995C7D}" type="pres">
      <dgm:prSet presAssocID="{B11315AF-6081-46D1-BB7C-3CC8919F3691}" presName="childText" presStyleLbl="bgAcc1" presStyleIdx="4" presStyleCnt="6" custScaleX="131722" custScaleY="123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BF962C-4CDF-470F-A3C4-EEC1F3631210}" type="pres">
      <dgm:prSet presAssocID="{40247820-6114-44D0-ADF6-6865D609B4A0}" presName="Name13" presStyleLbl="parChTrans1D2" presStyleIdx="5" presStyleCnt="6"/>
      <dgm:spPr/>
      <dgm:t>
        <a:bodyPr/>
        <a:lstStyle/>
        <a:p>
          <a:endParaRPr lang="ru-RU"/>
        </a:p>
      </dgm:t>
    </dgm:pt>
    <dgm:pt modelId="{51C0FBAB-CA5A-4CC1-B46F-30CB25CC0A26}" type="pres">
      <dgm:prSet presAssocID="{94431C6F-C77E-46D3-819B-489A2A23C7C8}" presName="childText" presStyleLbl="bgAcc1" presStyleIdx="5" presStyleCnt="6" custScaleX="134366" custScaleY="140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A984E7-97E8-4F04-9A6B-10202761A544}" type="presOf" srcId="{EE312AA4-12D1-4FAE-88A0-52019CFD99AF}" destId="{4C204FF8-E806-49B6-B9FD-62073B0655CA}" srcOrd="1" destOrd="0" presId="urn:microsoft.com/office/officeart/2005/8/layout/hierarchy3"/>
    <dgm:cxn modelId="{7BB36499-C9A5-4F5E-8682-8981640E13C3}" type="presOf" srcId="{94431C6F-C77E-46D3-819B-489A2A23C7C8}" destId="{51C0FBAB-CA5A-4CC1-B46F-30CB25CC0A26}" srcOrd="0" destOrd="0" presId="urn:microsoft.com/office/officeart/2005/8/layout/hierarchy3"/>
    <dgm:cxn modelId="{527FDB82-126C-4244-BE42-49E35A7C6C03}" type="presOf" srcId="{D347AF4A-8123-4CA6-8D79-95C7AC88C845}" destId="{BF3308CC-0D0D-4263-B937-F1D29A716971}" srcOrd="0" destOrd="0" presId="urn:microsoft.com/office/officeart/2005/8/layout/hierarchy3"/>
    <dgm:cxn modelId="{3A28B2FB-475F-4750-ADAE-4B59CD0FFBF0}" srcId="{D347AF4A-8123-4CA6-8D79-95C7AC88C845}" destId="{A6C86D46-B92B-4EBA-BE40-E0A21DE62C24}" srcOrd="0" destOrd="0" parTransId="{8B442DD1-2136-40D3-826C-D6DE5BE8BE8F}" sibTransId="{5859E4EE-7B0C-429D-A7CD-64B65BBE34EF}"/>
    <dgm:cxn modelId="{E491942E-31C9-445A-BD62-D766D21F7E2D}" type="presOf" srcId="{173BD1E9-5671-43C0-995F-133711F54029}" destId="{0891B632-5219-4A1B-A139-6DE62B9757C0}" srcOrd="1" destOrd="0" presId="urn:microsoft.com/office/officeart/2005/8/layout/hierarchy3"/>
    <dgm:cxn modelId="{1A784DBD-EB36-49ED-BD5F-6A8BB2E2C6CB}" srcId="{173BD1E9-5671-43C0-995F-133711F54029}" destId="{1CE2F2CD-DE45-4222-9B68-0A751E82F62A}" srcOrd="1" destOrd="0" parTransId="{434F42BF-1516-48A9-9E2C-77E37360A320}" sibTransId="{34E76A80-0575-48CB-978C-C8A399063563}"/>
    <dgm:cxn modelId="{F278A934-58D2-4B9F-8085-3BD9BDEA7FAF}" type="presOf" srcId="{EE312AA4-12D1-4FAE-88A0-52019CFD99AF}" destId="{16531E3E-FEAD-4DB4-908B-15E7DA2215DE}" srcOrd="0" destOrd="0" presId="urn:microsoft.com/office/officeart/2005/8/layout/hierarchy3"/>
    <dgm:cxn modelId="{C45D8980-B6BD-4507-BAD0-64AC82C7B47C}" srcId="{BB060C14-E5DC-4ACF-8817-2F682C715DFD}" destId="{D347AF4A-8123-4CA6-8D79-95C7AC88C845}" srcOrd="0" destOrd="0" parTransId="{C938A665-75A8-426A-8177-99CAC7B04604}" sibTransId="{45058FBE-751D-4C1A-A2EC-572D99320421}"/>
    <dgm:cxn modelId="{3B4C4AB6-4184-4193-A123-F729DED45851}" type="presOf" srcId="{434F42BF-1516-48A9-9E2C-77E37360A320}" destId="{6EBD44F4-C64E-4D94-99F1-B2328C1A6169}" srcOrd="0" destOrd="0" presId="urn:microsoft.com/office/officeart/2005/8/layout/hierarchy3"/>
    <dgm:cxn modelId="{4D5549DD-2C7D-493B-B66E-C7FDD70F1614}" srcId="{D347AF4A-8123-4CA6-8D79-95C7AC88C845}" destId="{3D3FBC3B-77E1-44E0-ACA9-66D300F4F447}" srcOrd="1" destOrd="0" parTransId="{EA87AD7E-316C-408D-BD72-5F89EB394444}" sibTransId="{1F3A6402-6035-4779-8465-5D0B7224B938}"/>
    <dgm:cxn modelId="{AA490BB5-F0FF-46C2-849A-877D8A7BB0B6}" type="presOf" srcId="{A6C86D46-B92B-4EBA-BE40-E0A21DE62C24}" destId="{C74ADDBF-F6F9-4273-8FFB-3935AD60FD64}" srcOrd="0" destOrd="0" presId="urn:microsoft.com/office/officeart/2005/8/layout/hierarchy3"/>
    <dgm:cxn modelId="{C8D6BC52-0234-4F05-9420-5C3A68462FC9}" srcId="{EE312AA4-12D1-4FAE-88A0-52019CFD99AF}" destId="{94431C6F-C77E-46D3-819B-489A2A23C7C8}" srcOrd="1" destOrd="0" parTransId="{40247820-6114-44D0-ADF6-6865D609B4A0}" sibTransId="{BA9E118E-E5B5-4BF0-88B7-59E7D5B0972C}"/>
    <dgm:cxn modelId="{9C38E61C-DBC6-4820-9767-1CA88E44A335}" type="presOf" srcId="{BB060C14-E5DC-4ACF-8817-2F682C715DFD}" destId="{5A40CE44-AFD1-4402-AFEC-9359D8CFD476}" srcOrd="0" destOrd="0" presId="urn:microsoft.com/office/officeart/2005/8/layout/hierarchy3"/>
    <dgm:cxn modelId="{71513DDF-8C2F-43C9-B9A9-40D1B949BCBE}" type="presOf" srcId="{173BD1E9-5671-43C0-995F-133711F54029}" destId="{AE4C0DA5-8039-42D0-ACBA-D63BABE52961}" srcOrd="0" destOrd="0" presId="urn:microsoft.com/office/officeart/2005/8/layout/hierarchy3"/>
    <dgm:cxn modelId="{6C9F6D9F-A3BE-427B-B69E-43BAFAD61A02}" type="presOf" srcId="{40247820-6114-44D0-ADF6-6865D609B4A0}" destId="{23BF962C-4CDF-470F-A3C4-EEC1F3631210}" srcOrd="0" destOrd="0" presId="urn:microsoft.com/office/officeart/2005/8/layout/hierarchy3"/>
    <dgm:cxn modelId="{C3B79B6A-3175-49F6-9B1E-68D47972317B}" type="presOf" srcId="{1CE2F2CD-DE45-4222-9B68-0A751E82F62A}" destId="{9EB0343D-79CC-48A9-B163-0A1BDB0EAB60}" srcOrd="0" destOrd="0" presId="urn:microsoft.com/office/officeart/2005/8/layout/hierarchy3"/>
    <dgm:cxn modelId="{54FF5938-1291-4F93-9CDC-AE706644077F}" type="presOf" srcId="{8B442DD1-2136-40D3-826C-D6DE5BE8BE8F}" destId="{AA527F85-A3E7-4AD1-BB7F-C9E9DE2E953C}" srcOrd="0" destOrd="0" presId="urn:microsoft.com/office/officeart/2005/8/layout/hierarchy3"/>
    <dgm:cxn modelId="{AE945C75-DBDC-4E2D-A17E-43EEC0777636}" type="presOf" srcId="{FD230CDC-AB81-4367-916D-00020B6D4004}" destId="{0A100EE0-0737-4B0D-86AD-566B2EB3CA49}" srcOrd="0" destOrd="0" presId="urn:microsoft.com/office/officeart/2005/8/layout/hierarchy3"/>
    <dgm:cxn modelId="{B18D79A7-9BC4-4905-BE18-2F07560F6DEB}" type="presOf" srcId="{EA87AD7E-316C-408D-BD72-5F89EB394444}" destId="{7352C89B-6F1E-45EB-96D3-F87ADC1B90CD}" srcOrd="0" destOrd="0" presId="urn:microsoft.com/office/officeart/2005/8/layout/hierarchy3"/>
    <dgm:cxn modelId="{6D04656A-FC0E-48A0-BF9A-0382D2096CA6}" type="presOf" srcId="{99EB7C65-8BB0-4DE0-8268-6465DF43BD18}" destId="{D1323A0B-8DCE-4997-B4A8-89032D6B2288}" srcOrd="0" destOrd="0" presId="urn:microsoft.com/office/officeart/2005/8/layout/hierarchy3"/>
    <dgm:cxn modelId="{EEBB7EB9-7EF2-4D4A-ADDD-5EBD3C5C4C4B}" srcId="{EE312AA4-12D1-4FAE-88A0-52019CFD99AF}" destId="{B11315AF-6081-46D1-BB7C-3CC8919F3691}" srcOrd="0" destOrd="0" parTransId="{99EB7C65-8BB0-4DE0-8268-6465DF43BD18}" sibTransId="{DDEC161E-1779-460E-8AE4-52CBD5643024}"/>
    <dgm:cxn modelId="{EF0E64FC-0D56-49A2-A115-6D3AF06B1F3F}" type="presOf" srcId="{D347AF4A-8123-4CA6-8D79-95C7AC88C845}" destId="{4089065C-781D-4A96-BEB7-381CBA251A7D}" srcOrd="1" destOrd="0" presId="urn:microsoft.com/office/officeart/2005/8/layout/hierarchy3"/>
    <dgm:cxn modelId="{A78AEFBE-F278-43F9-A999-F299780BF1FD}" srcId="{173BD1E9-5671-43C0-995F-133711F54029}" destId="{744B8502-2973-4058-8F7C-5DBA9BFC4120}" srcOrd="0" destOrd="0" parTransId="{FD230CDC-AB81-4367-916D-00020B6D4004}" sibTransId="{2E62AF54-C037-4F85-AD41-95E06B9F373C}"/>
    <dgm:cxn modelId="{4D556916-7BEA-491F-AE78-1DFE0F7257D2}" type="presOf" srcId="{744B8502-2973-4058-8F7C-5DBA9BFC4120}" destId="{FEA6DE52-7971-4918-8CAC-EC460EB9F155}" srcOrd="0" destOrd="0" presId="urn:microsoft.com/office/officeart/2005/8/layout/hierarchy3"/>
    <dgm:cxn modelId="{9C73B7A0-78F3-46C5-9B4A-93408EF27028}" srcId="{BB060C14-E5DC-4ACF-8817-2F682C715DFD}" destId="{173BD1E9-5671-43C0-995F-133711F54029}" srcOrd="1" destOrd="0" parTransId="{1A17C9ED-43B4-48DF-8C22-D31FC1CF709C}" sibTransId="{AA595974-F3BD-4108-8F70-B469FCDC4CD4}"/>
    <dgm:cxn modelId="{7AA6BE2C-99EE-45C3-892B-BDA9045593B7}" type="presOf" srcId="{3D3FBC3B-77E1-44E0-ACA9-66D300F4F447}" destId="{A77CC415-4A36-4CE6-BD0F-668BCCF40ABC}" srcOrd="0" destOrd="0" presId="urn:microsoft.com/office/officeart/2005/8/layout/hierarchy3"/>
    <dgm:cxn modelId="{E724C7C9-FC09-465C-9BA3-05DC8529CE3E}" srcId="{BB060C14-E5DC-4ACF-8817-2F682C715DFD}" destId="{EE312AA4-12D1-4FAE-88A0-52019CFD99AF}" srcOrd="2" destOrd="0" parTransId="{997C5E1C-BCD1-42C4-84FA-5A28F79BE067}" sibTransId="{3C3E6F6B-4261-47B1-8E4E-AAEC4EA37CCE}"/>
    <dgm:cxn modelId="{31FCA730-00BC-4D29-9C86-072FAF006788}" type="presOf" srcId="{B11315AF-6081-46D1-BB7C-3CC8919F3691}" destId="{7AEB20AA-7844-4873-8E35-A051ED995C7D}" srcOrd="0" destOrd="0" presId="urn:microsoft.com/office/officeart/2005/8/layout/hierarchy3"/>
    <dgm:cxn modelId="{2D819B24-6147-4F36-8D15-6F3DE737639E}" type="presParOf" srcId="{5A40CE44-AFD1-4402-AFEC-9359D8CFD476}" destId="{F639AA61-95A9-4D45-B15C-D8D80EF62D84}" srcOrd="0" destOrd="0" presId="urn:microsoft.com/office/officeart/2005/8/layout/hierarchy3"/>
    <dgm:cxn modelId="{7F0E225F-B01D-4525-9872-169782643E09}" type="presParOf" srcId="{F639AA61-95A9-4D45-B15C-D8D80EF62D84}" destId="{713F3289-29B6-4FAA-96B3-550C3247E090}" srcOrd="0" destOrd="0" presId="urn:microsoft.com/office/officeart/2005/8/layout/hierarchy3"/>
    <dgm:cxn modelId="{FD0ECA5F-F66A-4DBB-8392-E7D9B35B0DAD}" type="presParOf" srcId="{713F3289-29B6-4FAA-96B3-550C3247E090}" destId="{BF3308CC-0D0D-4263-B937-F1D29A716971}" srcOrd="0" destOrd="0" presId="urn:microsoft.com/office/officeart/2005/8/layout/hierarchy3"/>
    <dgm:cxn modelId="{0392EA1A-DEBF-4937-B41B-002146A4479B}" type="presParOf" srcId="{713F3289-29B6-4FAA-96B3-550C3247E090}" destId="{4089065C-781D-4A96-BEB7-381CBA251A7D}" srcOrd="1" destOrd="0" presId="urn:microsoft.com/office/officeart/2005/8/layout/hierarchy3"/>
    <dgm:cxn modelId="{C6528E19-F42F-4B79-ADE3-E88C300A2F37}" type="presParOf" srcId="{F639AA61-95A9-4D45-B15C-D8D80EF62D84}" destId="{FEEF35BA-DDA0-40EF-9E79-1AEDC19346ED}" srcOrd="1" destOrd="0" presId="urn:microsoft.com/office/officeart/2005/8/layout/hierarchy3"/>
    <dgm:cxn modelId="{25C798BB-76F5-487C-9775-D773E4C612A5}" type="presParOf" srcId="{FEEF35BA-DDA0-40EF-9E79-1AEDC19346ED}" destId="{AA527F85-A3E7-4AD1-BB7F-C9E9DE2E953C}" srcOrd="0" destOrd="0" presId="urn:microsoft.com/office/officeart/2005/8/layout/hierarchy3"/>
    <dgm:cxn modelId="{84F17611-4795-4473-8200-FE65B49DDBFD}" type="presParOf" srcId="{FEEF35BA-DDA0-40EF-9E79-1AEDC19346ED}" destId="{C74ADDBF-F6F9-4273-8FFB-3935AD60FD64}" srcOrd="1" destOrd="0" presId="urn:microsoft.com/office/officeart/2005/8/layout/hierarchy3"/>
    <dgm:cxn modelId="{A7D18048-E6F1-4B69-A8C5-5222F3C05604}" type="presParOf" srcId="{FEEF35BA-DDA0-40EF-9E79-1AEDC19346ED}" destId="{7352C89B-6F1E-45EB-96D3-F87ADC1B90CD}" srcOrd="2" destOrd="0" presId="urn:microsoft.com/office/officeart/2005/8/layout/hierarchy3"/>
    <dgm:cxn modelId="{D44116A1-771F-4010-838D-832C280CFD4D}" type="presParOf" srcId="{FEEF35BA-DDA0-40EF-9E79-1AEDC19346ED}" destId="{A77CC415-4A36-4CE6-BD0F-668BCCF40ABC}" srcOrd="3" destOrd="0" presId="urn:microsoft.com/office/officeart/2005/8/layout/hierarchy3"/>
    <dgm:cxn modelId="{82B5B203-216D-4A7C-96CD-D93BB7D692EB}" type="presParOf" srcId="{5A40CE44-AFD1-4402-AFEC-9359D8CFD476}" destId="{457852C6-9AF8-4CBE-9AC8-CF9B2841022D}" srcOrd="1" destOrd="0" presId="urn:microsoft.com/office/officeart/2005/8/layout/hierarchy3"/>
    <dgm:cxn modelId="{8F85424E-0B47-46BE-ACAB-6BA6BD705D02}" type="presParOf" srcId="{457852C6-9AF8-4CBE-9AC8-CF9B2841022D}" destId="{304D5B2E-8089-4EAF-A7DB-257EA71D73A3}" srcOrd="0" destOrd="0" presId="urn:microsoft.com/office/officeart/2005/8/layout/hierarchy3"/>
    <dgm:cxn modelId="{8725BD99-0D87-48D2-ADB5-B964227DA8F3}" type="presParOf" srcId="{304D5B2E-8089-4EAF-A7DB-257EA71D73A3}" destId="{AE4C0DA5-8039-42D0-ACBA-D63BABE52961}" srcOrd="0" destOrd="0" presId="urn:microsoft.com/office/officeart/2005/8/layout/hierarchy3"/>
    <dgm:cxn modelId="{C31761B2-53A6-4060-B0BF-AC27B602B9C2}" type="presParOf" srcId="{304D5B2E-8089-4EAF-A7DB-257EA71D73A3}" destId="{0891B632-5219-4A1B-A139-6DE62B9757C0}" srcOrd="1" destOrd="0" presId="urn:microsoft.com/office/officeart/2005/8/layout/hierarchy3"/>
    <dgm:cxn modelId="{FA71192E-AE41-4378-884C-F2D0E50F8B82}" type="presParOf" srcId="{457852C6-9AF8-4CBE-9AC8-CF9B2841022D}" destId="{1AAC7DA3-9E62-4E00-A08A-DCA726CE0D9E}" srcOrd="1" destOrd="0" presId="urn:microsoft.com/office/officeart/2005/8/layout/hierarchy3"/>
    <dgm:cxn modelId="{128B1C39-D44C-45AD-8CDF-98FAE38150A3}" type="presParOf" srcId="{1AAC7DA3-9E62-4E00-A08A-DCA726CE0D9E}" destId="{0A100EE0-0737-4B0D-86AD-566B2EB3CA49}" srcOrd="0" destOrd="0" presId="urn:microsoft.com/office/officeart/2005/8/layout/hierarchy3"/>
    <dgm:cxn modelId="{F5AE533E-92FE-4C05-B2A0-D7E644F5C7CC}" type="presParOf" srcId="{1AAC7DA3-9E62-4E00-A08A-DCA726CE0D9E}" destId="{FEA6DE52-7971-4918-8CAC-EC460EB9F155}" srcOrd="1" destOrd="0" presId="urn:microsoft.com/office/officeart/2005/8/layout/hierarchy3"/>
    <dgm:cxn modelId="{8A7366AC-B6B4-4166-8805-0DB7C3B53592}" type="presParOf" srcId="{1AAC7DA3-9E62-4E00-A08A-DCA726CE0D9E}" destId="{6EBD44F4-C64E-4D94-99F1-B2328C1A6169}" srcOrd="2" destOrd="0" presId="urn:microsoft.com/office/officeart/2005/8/layout/hierarchy3"/>
    <dgm:cxn modelId="{412316A5-BFF6-48A9-B380-80460769254A}" type="presParOf" srcId="{1AAC7DA3-9E62-4E00-A08A-DCA726CE0D9E}" destId="{9EB0343D-79CC-48A9-B163-0A1BDB0EAB60}" srcOrd="3" destOrd="0" presId="urn:microsoft.com/office/officeart/2005/8/layout/hierarchy3"/>
    <dgm:cxn modelId="{726D0059-F5BF-4740-8213-9F7334DEF7DF}" type="presParOf" srcId="{5A40CE44-AFD1-4402-AFEC-9359D8CFD476}" destId="{6ACCDE1E-C023-4DFA-916A-9CA9D6BDE8E9}" srcOrd="2" destOrd="0" presId="urn:microsoft.com/office/officeart/2005/8/layout/hierarchy3"/>
    <dgm:cxn modelId="{444CB496-D2E1-4ED2-B220-915118532D11}" type="presParOf" srcId="{6ACCDE1E-C023-4DFA-916A-9CA9D6BDE8E9}" destId="{292BAAD6-51A5-4288-9F04-54863B4A58EC}" srcOrd="0" destOrd="0" presId="urn:microsoft.com/office/officeart/2005/8/layout/hierarchy3"/>
    <dgm:cxn modelId="{D8035000-9B9A-480D-9DA4-420F5BD3E97A}" type="presParOf" srcId="{292BAAD6-51A5-4288-9F04-54863B4A58EC}" destId="{16531E3E-FEAD-4DB4-908B-15E7DA2215DE}" srcOrd="0" destOrd="0" presId="urn:microsoft.com/office/officeart/2005/8/layout/hierarchy3"/>
    <dgm:cxn modelId="{DA19F688-FE3B-44E5-B680-D443C1301A6C}" type="presParOf" srcId="{292BAAD6-51A5-4288-9F04-54863B4A58EC}" destId="{4C204FF8-E806-49B6-B9FD-62073B0655CA}" srcOrd="1" destOrd="0" presId="urn:microsoft.com/office/officeart/2005/8/layout/hierarchy3"/>
    <dgm:cxn modelId="{FF654293-B78B-4795-935D-7866AA6A63F9}" type="presParOf" srcId="{6ACCDE1E-C023-4DFA-916A-9CA9D6BDE8E9}" destId="{C8525134-BCCD-4983-A0F7-D053EFDEA5DD}" srcOrd="1" destOrd="0" presId="urn:microsoft.com/office/officeart/2005/8/layout/hierarchy3"/>
    <dgm:cxn modelId="{B9C6F26E-2480-4D1F-A44A-8E7707A4FA97}" type="presParOf" srcId="{C8525134-BCCD-4983-A0F7-D053EFDEA5DD}" destId="{D1323A0B-8DCE-4997-B4A8-89032D6B2288}" srcOrd="0" destOrd="0" presId="urn:microsoft.com/office/officeart/2005/8/layout/hierarchy3"/>
    <dgm:cxn modelId="{29465F1D-0886-4018-B305-B5B818EACC6E}" type="presParOf" srcId="{C8525134-BCCD-4983-A0F7-D053EFDEA5DD}" destId="{7AEB20AA-7844-4873-8E35-A051ED995C7D}" srcOrd="1" destOrd="0" presId="urn:microsoft.com/office/officeart/2005/8/layout/hierarchy3"/>
    <dgm:cxn modelId="{600274E3-2A65-4E56-9A45-28751EDE3514}" type="presParOf" srcId="{C8525134-BCCD-4983-A0F7-D053EFDEA5DD}" destId="{23BF962C-4CDF-470F-A3C4-EEC1F3631210}" srcOrd="2" destOrd="0" presId="urn:microsoft.com/office/officeart/2005/8/layout/hierarchy3"/>
    <dgm:cxn modelId="{926E7702-EEE2-4109-B1CD-218036D1AD7B}" type="presParOf" srcId="{C8525134-BCCD-4983-A0F7-D053EFDEA5DD}" destId="{51C0FBAB-CA5A-4CC1-B46F-30CB25CC0A26}" srcOrd="3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0.02483</cdr:x>
      <cdr:y>0.84274</cdr:y>
    </cdr:from>
    <cdr:to>
      <cdr:x>0.02483</cdr:x>
      <cdr:y>0.92975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123979" y="1842293"/>
          <a:ext cx="0" cy="190215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rgbClr val="0070C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0.0175</cdr:x>
      <cdr:y>0.84323</cdr:y>
    </cdr:from>
    <cdr:to>
      <cdr:x>0.035</cdr:x>
      <cdr:y>0.85333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" y="3816424"/>
          <a:ext cx="144016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0.52499</cdr:x>
      <cdr:y>0.89096</cdr:y>
    </cdr:from>
    <cdr:to>
      <cdr:x>0.80499</cdr:x>
      <cdr:y>0.9546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20480" y="4032448"/>
          <a:ext cx="2304256" cy="28803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B05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kk-KZ" sz="1100" dirty="0" smtClean="0"/>
            <a:t>Мемлекеттік төлемдер, ІЖӨ-нен 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0.1225</cdr:x>
      <cdr:y>0.90687</cdr:y>
    </cdr:from>
    <cdr:to>
      <cdr:x>0.14</cdr:x>
      <cdr:y>0.93636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1008112" y="4104456"/>
          <a:ext cx="144016" cy="133475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0.49874</cdr:x>
      <cdr:y>0.90687</cdr:y>
    </cdr:from>
    <cdr:to>
      <cdr:x>0.51624</cdr:x>
      <cdr:y>0.93636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104456" y="4104456"/>
          <a:ext cx="144016" cy="133475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0.14875</cdr:x>
      <cdr:y>0.89096</cdr:y>
    </cdr:from>
    <cdr:to>
      <cdr:x>0.38499</cdr:x>
      <cdr:y>0.9546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224136" y="4032448"/>
          <a:ext cx="1944216" cy="28803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C0000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k-KZ" sz="1100" dirty="0" smtClean="0"/>
            <a:t>Жеке төлемдер, ІЖӨ-нен 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0.06471</cdr:x>
      <cdr:y>0.39725</cdr:y>
    </cdr:from>
    <cdr:to>
      <cdr:x>0.18624</cdr:x>
      <cdr:y>0.5393</cdr:y>
    </cdr:to>
    <cdr:grpSp>
      <cdr:nvGrpSpPr>
        <cdr:cNvPr id="7" name="Группа 6"/>
        <cdr:cNvGrpSpPr/>
      </cdr:nvGrpSpPr>
      <cdr:grpSpPr>
        <a:xfrm xmlns:a="http://schemas.openxmlformats.org/drawingml/2006/main">
          <a:off x="710050" y="1708047"/>
          <a:ext cx="1333524" cy="610770"/>
          <a:chOff x="212124" y="5222754"/>
          <a:chExt cx="702360" cy="614287"/>
        </a:xfrm>
      </cdr:grpSpPr>
      <cdr:sp macro="" textlink="">
        <cdr:nvSpPr>
          <cdr:cNvPr id="8" name="Пятиугольник 7"/>
          <cdr:cNvSpPr/>
        </cdr:nvSpPr>
        <cdr:spPr bwMode="auto">
          <a:xfrm xmlns:a="http://schemas.openxmlformats.org/drawingml/2006/main" rot="5400000">
            <a:off x="260525" y="5318383"/>
            <a:ext cx="603006" cy="411748"/>
          </a:xfrm>
          <a:prstGeom xmlns:a="http://schemas.openxmlformats.org/drawingml/2006/main" prst="homePlate">
            <a:avLst>
              <a:gd name="adj" fmla="val 40568"/>
            </a:avLst>
          </a:prstGeom>
          <a:solidFill xmlns:a="http://schemas.openxmlformats.org/drawingml/2006/main">
            <a:srgbClr val="4F81BD"/>
          </a:solidFill>
          <a:ln xmlns:a="http://schemas.openxmlformats.org/drawingml/2006/main"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" lastClr="FFFFFF"/>
                </a:solidFill>
                <a:latin typeface="Calibri"/>
              </a:defRPr>
            </a:lvl9pPr>
          </a:lstStyle>
          <a:p xmlns:a="http://schemas.openxmlformats.org/drawingml/2006/main"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/>
          </a:p>
        </cdr:txBody>
      </cdr:sp>
      <cdr:sp macro="" textlink="">
        <cdr:nvSpPr>
          <cdr:cNvPr id="9" name="TextBox 18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212124" y="5265496"/>
            <a:ext cx="702360" cy="57154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  <a:extLst xmlns:a="http://schemas.openxmlformats.org/drawingml/2006/main">
            <a:ext uri="{909E8E84-426E-40DD-AFC4-6F175D3DCCD1}">
              <a14:hiddenFill xmlns:r="http://schemas.openxmlformats.org/officeDocument/2006/relationships" xmlns:p="http://schemas.openxmlformats.org/presentationml/2006/main"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r="http://schemas.openxmlformats.org/officeDocument/2006/relationships" xmlns:p="http://schemas.openxmlformats.org/presentationml/2006/main" xmlns="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cdr:spPr>
        <cdr:txBody>
          <a:bodyPr xmlns:a="http://schemas.openxmlformats.org/drawingml/2006/main" wrap="square">
            <a:spAutoFit/>
          </a:bodyPr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 xmlns:a="http://schemas.openxmlformats.org/drawingml/2006/main">
            <a:pPr algn="ctr"/>
            <a:r>
              <a:rPr lang="ru-RU" altLang="tr-TR" sz="1600" b="1" dirty="0">
                <a:solidFill>
                  <a:srgbClr val="FFFF00"/>
                </a:solidFill>
                <a:latin typeface="Calibri"/>
              </a:rPr>
              <a:t>3,8%</a:t>
            </a:r>
            <a:endParaRPr lang="ru-RU" altLang="tr-TR" sz="2800" b="1" dirty="0">
              <a:solidFill>
                <a:srgbClr val="FFFF00"/>
              </a:solidFill>
              <a:latin typeface="Calibri"/>
            </a:endParaRPr>
          </a:p>
        </cdr:txBody>
      </cdr:sp>
    </cdr:grpSp>
  </cdr:relSizeAnchor>
  <cdr:relSizeAnchor xmlns:cdr="http://schemas.openxmlformats.org/drawingml/2006/chartDrawing">
    <cdr:from>
      <cdr:x>0.92409</cdr:x>
      <cdr:y>0.01843</cdr:y>
    </cdr:from>
    <cdr:to>
      <cdr:x>0.96448</cdr:x>
      <cdr:y>0.06052</cdr:y>
    </cdr:to>
    <cdr:sp macro="" textlink="">
      <cdr:nvSpPr>
        <cdr:cNvPr id="10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604918" y="83408"/>
          <a:ext cx="332401" cy="1905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r="http://schemas.openxmlformats.org/officeDocument/2006/relationships" xmlns:p="http://schemas.openxmlformats.org/presentationml/2006/main" xmlns="" xmlns:a14="http://schemas.microsoft.com/office/drawing/2010/main" xmlns:lc="http://schemas.openxmlformats.org/drawingml/2006/lockedCanvas">
              <a:solidFill>
                <a:srgbClr val="FFFFFF"/>
              </a:solidFill>
            </a14:hiddenFill>
          </a:ext>
          <a:ext uri="{91240B29-F687-4F45-9708-019B960494DF}">
            <a14:hiddenLine xmlns:r="http://schemas.openxmlformats.org/officeDocument/2006/relationships" xmlns:p="http://schemas.openxmlformats.org/presentationml/2006/main" xmlns="" xmlns:a14="http://schemas.microsoft.com/office/drawing/2010/main" xmlns:lc="http://schemas.openxmlformats.org/drawingml/2006/lockedCanvas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altLang="tr-TR" sz="1100" b="1" dirty="0"/>
            <a:t>17,9%</a:t>
          </a:r>
        </a:p>
      </cdr:txBody>
    </cdr:sp>
  </cdr:relSizeAnchor>
  <cdr:relSizeAnchor xmlns:cdr="http://schemas.openxmlformats.org/drawingml/2006/chartDrawing">
    <cdr:from>
      <cdr:x>0.88069</cdr:x>
      <cdr:y>0.23941</cdr:y>
    </cdr:from>
    <cdr:to>
      <cdr:x>0.92108</cdr:x>
      <cdr:y>0.2815</cdr:y>
    </cdr:to>
    <cdr:sp macro="" textlink="">
      <cdr:nvSpPr>
        <cdr:cNvPr id="11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247728" y="1083540"/>
          <a:ext cx="332401" cy="1905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r="http://schemas.openxmlformats.org/officeDocument/2006/relationships" xmlns:p="http://schemas.openxmlformats.org/presentationml/2006/main" xmlns="" xmlns:a14="http://schemas.microsoft.com/office/drawing/2010/main" xmlns:lc="http://schemas.openxmlformats.org/drawingml/2006/lockedCanvas">
              <a:solidFill>
                <a:srgbClr val="FFFFFF"/>
              </a:solidFill>
            </a14:hiddenFill>
          </a:ext>
          <a:ext uri="{91240B29-F687-4F45-9708-019B960494DF}">
            <a14:hiddenLine xmlns:r="http://schemas.openxmlformats.org/officeDocument/2006/relationships" xmlns:p="http://schemas.openxmlformats.org/presentationml/2006/main" xmlns="" xmlns:a14="http://schemas.microsoft.com/office/drawing/2010/main" xmlns:lc="http://schemas.openxmlformats.org/drawingml/2006/lockedCanvas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altLang="tr-TR" sz="1100" b="1" dirty="0" smtClean="0"/>
            <a:t>11,3%</a:t>
          </a:r>
          <a:endParaRPr lang="ru-RU" altLang="tr-TR" sz="1100" b="1" dirty="0"/>
        </a:p>
      </cdr:txBody>
    </cdr:sp>
  </cdr:relSizeAnchor>
  <cdr:relSizeAnchor xmlns:cdr="http://schemas.openxmlformats.org/drawingml/2006/chartDrawing">
    <cdr:from>
      <cdr:x>0.30777</cdr:x>
      <cdr:y>0.41303</cdr:y>
    </cdr:from>
    <cdr:to>
      <cdr:x>0.34816</cdr:x>
      <cdr:y>0.45512</cdr:y>
    </cdr:to>
    <cdr:sp macro="" textlink="">
      <cdr:nvSpPr>
        <cdr:cNvPr id="12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32820" y="1869358"/>
          <a:ext cx="332401" cy="1905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 xmlns:p="http://schemas.openxmlformats.org/presentationml/2006/main" xmlns:r="http://schemas.openxmlformats.org/officeDocument/2006/relationships" xmlns:lc="http://schemas.openxmlformats.org/drawingml/2006/lockedCanvas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xmlns:p="http://schemas.openxmlformats.org/presentationml/2006/main" xmlns:r="http://schemas.openxmlformats.org/officeDocument/2006/relationships" xmlns:lc="http://schemas.openxmlformats.org/drawingml/2006/lockedCanvas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altLang="tr-TR" b="1" dirty="0" smtClean="0"/>
            <a:t>6</a:t>
          </a:r>
          <a:r>
            <a:rPr lang="ru-RU" altLang="tr-TR" sz="1100" b="1" dirty="0" smtClean="0"/>
            <a:t>,2%</a:t>
          </a:r>
          <a:endParaRPr lang="ru-RU" altLang="tr-TR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8693"/>
          </a:xfrm>
          <a:prstGeom prst="rect">
            <a:avLst/>
          </a:prstGeom>
        </p:spPr>
        <p:txBody>
          <a:bodyPr vert="horz" lIns="91098" tIns="45548" rIns="91098" bIns="4554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40" y="0"/>
            <a:ext cx="2950475" cy="498693"/>
          </a:xfrm>
          <a:prstGeom prst="rect">
            <a:avLst/>
          </a:prstGeom>
        </p:spPr>
        <p:txBody>
          <a:bodyPr vert="horz" lIns="91098" tIns="45548" rIns="91098" bIns="45548" rtlCol="0"/>
          <a:lstStyle>
            <a:lvl1pPr algn="r">
              <a:defRPr sz="1200"/>
            </a:lvl1pPr>
          </a:lstStyle>
          <a:p>
            <a:fld id="{E48BCFB2-A8ED-412F-98D4-23235C03372E}" type="datetimeFigureOut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50475" cy="498692"/>
          </a:xfrm>
          <a:prstGeom prst="rect">
            <a:avLst/>
          </a:prstGeom>
        </p:spPr>
        <p:txBody>
          <a:bodyPr vert="horz" lIns="91098" tIns="45548" rIns="91098" bIns="4554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40" y="9440646"/>
            <a:ext cx="2950475" cy="498692"/>
          </a:xfrm>
          <a:prstGeom prst="rect">
            <a:avLst/>
          </a:prstGeom>
        </p:spPr>
        <p:txBody>
          <a:bodyPr vert="horz" lIns="91098" tIns="45548" rIns="91098" bIns="45548" rtlCol="0" anchor="b"/>
          <a:lstStyle>
            <a:lvl1pPr algn="r">
              <a:defRPr sz="1200"/>
            </a:lvl1pPr>
          </a:lstStyle>
          <a:p>
            <a:fld id="{9A87ACEB-3B27-4FAC-AE79-DA60028D8A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12407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8693"/>
          </a:xfrm>
          <a:prstGeom prst="rect">
            <a:avLst/>
          </a:prstGeom>
        </p:spPr>
        <p:txBody>
          <a:bodyPr vert="horz" lIns="91098" tIns="45548" rIns="91098" bIns="4554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0" y="0"/>
            <a:ext cx="2950475" cy="498693"/>
          </a:xfrm>
          <a:prstGeom prst="rect">
            <a:avLst/>
          </a:prstGeom>
        </p:spPr>
        <p:txBody>
          <a:bodyPr vert="horz" lIns="91098" tIns="45548" rIns="91098" bIns="45548" rtlCol="0"/>
          <a:lstStyle>
            <a:lvl1pPr algn="r">
              <a:defRPr sz="1200"/>
            </a:lvl1pPr>
          </a:lstStyle>
          <a:p>
            <a:fld id="{5E3AF430-ED5C-4812-B99B-63DC963F0731}" type="datetimeFigureOut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98" tIns="45548" rIns="91098" bIns="4554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3307"/>
            <a:ext cx="5447030" cy="3913615"/>
          </a:xfrm>
          <a:prstGeom prst="rect">
            <a:avLst/>
          </a:prstGeom>
        </p:spPr>
        <p:txBody>
          <a:bodyPr vert="horz" lIns="91098" tIns="45548" rIns="91098" bIns="4554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50475" cy="498692"/>
          </a:xfrm>
          <a:prstGeom prst="rect">
            <a:avLst/>
          </a:prstGeom>
        </p:spPr>
        <p:txBody>
          <a:bodyPr vert="horz" lIns="91098" tIns="45548" rIns="91098" bIns="4554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0" y="9440646"/>
            <a:ext cx="2950475" cy="498692"/>
          </a:xfrm>
          <a:prstGeom prst="rect">
            <a:avLst/>
          </a:prstGeom>
        </p:spPr>
        <p:txBody>
          <a:bodyPr vert="horz" lIns="91098" tIns="45548" rIns="91098" bIns="45548" rtlCol="0" anchor="b"/>
          <a:lstStyle>
            <a:lvl1pPr algn="r">
              <a:defRPr sz="1200"/>
            </a:lvl1pPr>
          </a:lstStyle>
          <a:p>
            <a:fld id="{0A16DF37-574C-4CB0-B46A-FDF7CD5887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8215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6739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3F5DD-97E6-4C60-9669-66DA50A7BBF0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C9C9A-FABB-469C-AFBC-13E7A30A030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4543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3336">
              <a:defRPr/>
            </a:pPr>
            <a:fld id="{0A16DF37-574C-4CB0-B46A-FDF7CD588769}" type="slidenum">
              <a:rPr lang="ru-RU" sz="1800" kern="0">
                <a:solidFill>
                  <a:sysClr val="windowText" lastClr="000000"/>
                </a:solidFill>
              </a:rPr>
              <a:pPr defTabSz="903336">
                <a:defRPr/>
              </a:pPr>
              <a:t>6</a:t>
            </a:fld>
            <a:endParaRPr lang="ru-RU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3074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7028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8625" y="1247775"/>
            <a:ext cx="5997575" cy="33750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0106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1325" y="1257300"/>
            <a:ext cx="6046788" cy="34004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6622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1325" y="1257300"/>
            <a:ext cx="6046788" cy="34004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0163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1325" y="1257300"/>
            <a:ext cx="6046788" cy="34004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3271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663" y="746125"/>
            <a:ext cx="6621462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5604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5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C0FC-EF5C-45B5-B051-DAEC8D204C7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284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9225-5F9E-4E40-B273-9AF797615A2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26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86B4-B259-4C17-BFC9-DFB7DF589C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8987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1922-1E5A-427D-A97C-A9EED1C198AE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2318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425A-569D-498B-AF27-2101E14AE51C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2328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067E-D886-4622-AD96-D3C5E866B2A7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3596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7241-D7F0-4178-8C3D-9B76AD642877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1657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07C22-A59C-4CC6-A73F-AA840CF2EBB0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4247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11DA-98FA-4574-9FE0-EE70525B65B1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3333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F5DB-FFB0-463E-8436-DC1BFBDCDFA9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01138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D896-874D-430D-886C-6C916221C83F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>
                <a:solidFill>
                  <a:srgbClr val="344068"/>
                </a:solidFill>
              </a:rPr>
              <a:pPr/>
              <a:t>‹#›</a:t>
            </a:fld>
            <a:endParaRPr lang="ru-RU" dirty="0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577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225D-E385-48F7-938A-38CE06E0E81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89263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6058-1B58-445C-815D-BA563C1E009E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800013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75C3-9219-4E3D-AC8E-14FE46086E94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015681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A0F6-015E-4BA8-AA70-A96B96ACFBB6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788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3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E6E2-E32F-4ECB-A3A0-8BB4E1A25EF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795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949F-8C15-4909-98FF-70CE38F2C88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537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8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8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30DF-002E-46C4-BA66-27765CC9BAA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08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BD8F-9252-4F4C-A740-39D739E55B6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573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782E-225B-454F-9126-F9C1B51B0E4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658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2969-3D94-4926-A307-9A9E12DC8D0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07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5FC3-AA14-407D-946B-F1BF05F53EA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2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22919-7C40-45AB-BB51-3B9945D8D49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8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485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EFDEE7-5072-4079-B8C4-9FC50AD033B6}" type="datetime1">
              <a:rPr lang="ru-RU" smtClean="0"/>
              <a:pPr/>
              <a:t>27.04.2017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930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inet_812_1\Desktop\0123\18761-6-akmolinskaya_oblast_ot_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5588" y="0"/>
            <a:ext cx="28892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/>
          </a:blip>
          <a:srcRect l="4699" t="6936" r="1951" b="18548"/>
          <a:stretch/>
        </p:blipFill>
        <p:spPr>
          <a:xfrm>
            <a:off x="7314155" y="4898573"/>
            <a:ext cx="4864101" cy="1955077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076" name="Заголовок 2"/>
          <p:cNvSpPr>
            <a:spLocks noGrp="1"/>
          </p:cNvSpPr>
          <p:nvPr>
            <p:ph type="ctrTitle"/>
          </p:nvPr>
        </p:nvSpPr>
        <p:spPr>
          <a:xfrm>
            <a:off x="6307138" y="2541588"/>
            <a:ext cx="5749925" cy="2095500"/>
          </a:xfrm>
        </p:spPr>
        <p:txBody>
          <a:bodyPr anchor="t"/>
          <a:lstStyle/>
          <a:p>
            <a:pPr algn="just" eaLnBrk="1" hangingPunct="1"/>
            <a:r>
              <a:rPr lang="ru-RU" sz="2000" i="1" smtClean="0"/>
              <a:t>Мемлекет, жұмыс беруші және азаматтың </a:t>
            </a:r>
            <a:r>
              <a:rPr lang="kk-KZ" sz="2000" b="1" i="1" smtClean="0"/>
              <a:t>ЫНТЫМАҚТАСТАН ЖАУАПКЕРШІЛІГІ</a:t>
            </a:r>
            <a:r>
              <a:rPr lang="ru-RU" sz="2000" b="1" i="1" smtClean="0"/>
              <a:t> </a:t>
            </a:r>
            <a:r>
              <a:rPr lang="ru-RU" sz="2000" i="1" smtClean="0"/>
              <a:t>қағидаты негізінде денсаулық сақтау жүйесінің қаржылық орнықтылығын күшейту.</a:t>
            </a:r>
            <a:endParaRPr lang="ru-RU" altLang="ru-RU" sz="2000" i="1" smtClean="0"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40425" y="1663700"/>
            <a:ext cx="6604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80-қадам. МІНДЕТТІ ӘЛЕУМЕТТІК МЕДИЦИНАЛЫҚ САҚТАНДЫРУДЫ ЕНГІЗУ.</a:t>
            </a:r>
            <a:endParaRPr lang="ru-RU" sz="2400" dirty="0">
              <a:latin typeface="+mn-lt"/>
            </a:endParaRPr>
          </a:p>
        </p:txBody>
      </p:sp>
      <p:pic>
        <p:nvPicPr>
          <p:cNvPr id="3078" name="Picture 4" descr="C:\Users\inet_812_1\Desktop\0123\01 (1)-936.JPG"/>
          <p:cNvPicPr>
            <a:picLocks noChangeAspect="1" noChangeArrowheads="1"/>
          </p:cNvPicPr>
          <p:nvPr/>
        </p:nvPicPr>
        <p:blipFill>
          <a:blip r:embed="rId4" cstate="print"/>
          <a:srcRect r="11134"/>
          <a:stretch>
            <a:fillRect/>
          </a:stretch>
        </p:blipFill>
        <p:spPr bwMode="auto">
          <a:xfrm>
            <a:off x="407988" y="1471613"/>
            <a:ext cx="5108575" cy="387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371" y="260648"/>
            <a:ext cx="112332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err="1">
                <a:solidFill>
                  <a:srgbClr val="FF0000"/>
                </a:solidFill>
              </a:rPr>
              <a:t>Жұмыс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істейтін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азаматтар</a:t>
            </a:r>
            <a:r>
              <a:rPr lang="ru-RU" sz="2800" b="1" dirty="0">
                <a:solidFill>
                  <a:srgbClr val="FF0000"/>
                </a:solidFill>
              </a:rPr>
              <a:t>, </a:t>
            </a:r>
            <a:r>
              <a:rPr lang="ru-RU" sz="2800" dirty="0" err="1"/>
              <a:t>егер</a:t>
            </a:r>
            <a:r>
              <a:rPr lang="ru-RU" sz="2800" dirty="0"/>
              <a:t> </a:t>
            </a:r>
            <a:r>
              <a:rPr lang="ru-RU" sz="2800" dirty="0" err="1"/>
              <a:t>олар</a:t>
            </a:r>
            <a:r>
              <a:rPr lang="ru-RU" sz="2800" dirty="0"/>
              <a:t> </a:t>
            </a:r>
            <a:r>
              <a:rPr lang="ru-RU" sz="2800" dirty="0" err="1"/>
              <a:t>нақты</a:t>
            </a:r>
            <a:r>
              <a:rPr lang="ru-RU" sz="2800" dirty="0"/>
              <a:t> </a:t>
            </a:r>
            <a:r>
              <a:rPr lang="ru-RU" sz="2800" dirty="0" err="1"/>
              <a:t>бір</a:t>
            </a:r>
            <a:r>
              <a:rPr lang="ru-RU" sz="2800" dirty="0"/>
              <a:t> </a:t>
            </a:r>
            <a:r>
              <a:rPr lang="ru-RU" sz="2800" dirty="0" err="1"/>
              <a:t>кәсіпорында</a:t>
            </a:r>
            <a:r>
              <a:rPr lang="ru-RU" sz="2800" dirty="0"/>
              <a:t> </a:t>
            </a:r>
            <a:r>
              <a:rPr lang="ru-RU" sz="2800" dirty="0" err="1" smtClean="0"/>
              <a:t>жұмыс</a:t>
            </a:r>
            <a:r>
              <a:rPr lang="ru-RU" sz="2800" dirty="0"/>
              <a:t> </a:t>
            </a:r>
            <a:r>
              <a:rPr lang="ru-RU" sz="2800" dirty="0" err="1" smtClean="0"/>
              <a:t>істейтін</a:t>
            </a:r>
            <a:r>
              <a:rPr lang="ru-RU" sz="2800" dirty="0" smtClean="0"/>
              <a:t> </a:t>
            </a:r>
            <a:r>
              <a:rPr lang="ru-RU" sz="2800" dirty="0" err="1"/>
              <a:t>болса</a:t>
            </a:r>
            <a:r>
              <a:rPr lang="ru-RU" sz="2800" dirty="0"/>
              <a:t> </a:t>
            </a:r>
            <a:r>
              <a:rPr lang="ru-RU" sz="2800" dirty="0" err="1"/>
              <a:t>немесе</a:t>
            </a:r>
            <a:r>
              <a:rPr lang="ru-RU" sz="2800" dirty="0"/>
              <a:t> </a:t>
            </a:r>
            <a:r>
              <a:rPr lang="ru-RU" sz="2800" dirty="0" err="1" smtClean="0"/>
              <a:t>жеке</a:t>
            </a:r>
            <a:r>
              <a:rPr lang="ru-RU" sz="2800" dirty="0" smtClean="0"/>
              <a:t> </a:t>
            </a:r>
            <a:r>
              <a:rPr lang="ru-RU" sz="2800" dirty="0" err="1"/>
              <a:t>ісі</a:t>
            </a:r>
            <a:r>
              <a:rPr lang="ru-RU" sz="2800" dirty="0"/>
              <a:t> </a:t>
            </a:r>
            <a:r>
              <a:rPr lang="ru-RU" sz="2800" dirty="0" err="1"/>
              <a:t>болса</a:t>
            </a:r>
            <a:r>
              <a:rPr lang="ru-RU" sz="2800" dirty="0"/>
              <a:t>, </a:t>
            </a:r>
            <a:r>
              <a:rPr lang="ru-RU" sz="2800" dirty="0" err="1"/>
              <a:t>өздерінің</a:t>
            </a:r>
            <a:r>
              <a:rPr lang="ru-RU" sz="2800" dirty="0"/>
              <a:t> </a:t>
            </a:r>
            <a:r>
              <a:rPr lang="ru-RU" sz="2800" dirty="0" err="1" smtClean="0"/>
              <a:t>табыстарынан</a:t>
            </a:r>
            <a:r>
              <a:rPr lang="ru-RU" sz="2800" dirty="0"/>
              <a:t> </a:t>
            </a:r>
            <a:r>
              <a:rPr lang="ru-RU" sz="2800" dirty="0" err="1" smtClean="0"/>
              <a:t>аударатын</a:t>
            </a:r>
            <a:r>
              <a:rPr lang="ru-RU" sz="2800" dirty="0" smtClean="0"/>
              <a:t> </a:t>
            </a:r>
            <a:r>
              <a:rPr lang="ru-RU" sz="2800" dirty="0" err="1"/>
              <a:t>болады</a:t>
            </a:r>
            <a:r>
              <a:rPr lang="ru-RU" sz="2800" dirty="0"/>
              <a:t>.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err="1" smtClean="0">
                <a:solidFill>
                  <a:srgbClr val="002060"/>
                </a:solidFill>
              </a:rPr>
              <a:t>Әлемдік тәжірибеде </a:t>
            </a:r>
            <a:r>
              <a:rPr lang="ru-RU" sz="2800" b="1" dirty="0" err="1">
                <a:solidFill>
                  <a:srgbClr val="002060"/>
                </a:solidFill>
              </a:rPr>
              <a:t>егер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азаматтар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жалдамалы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жұмыскерлер болса</a:t>
            </a:r>
            <a:r>
              <a:rPr lang="ru-RU" sz="2800" b="1" dirty="0">
                <a:solidFill>
                  <a:srgbClr val="002060"/>
                </a:solidFill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</a:rPr>
              <a:t>онда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олардың </a:t>
            </a:r>
            <a:r>
              <a:rPr lang="ru-RU" sz="2800" b="1" dirty="0" err="1">
                <a:solidFill>
                  <a:srgbClr val="002060"/>
                </a:solidFill>
              </a:rPr>
              <a:t>аударым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көлемі </a:t>
            </a:r>
            <a:r>
              <a:rPr lang="ru-RU" sz="2800" b="1" dirty="0" err="1" smtClean="0">
                <a:solidFill>
                  <a:srgbClr val="002060"/>
                </a:solidFill>
              </a:rPr>
              <a:t>еңбекақының </a:t>
            </a:r>
            <a:r>
              <a:rPr lang="ru-RU" sz="2800" b="1" dirty="0">
                <a:solidFill>
                  <a:srgbClr val="002060"/>
                </a:solidFill>
              </a:rPr>
              <a:t>1</a:t>
            </a:r>
            <a:r>
              <a:rPr lang="ru-RU" sz="2800" b="1" dirty="0" smtClean="0">
                <a:solidFill>
                  <a:srgbClr val="002060"/>
                </a:solidFill>
              </a:rPr>
              <a:t>%-ынан </a:t>
            </a:r>
            <a:r>
              <a:rPr lang="ru-RU" sz="2800" b="1" dirty="0">
                <a:solidFill>
                  <a:srgbClr val="002060"/>
                </a:solidFill>
              </a:rPr>
              <a:t>8,2</a:t>
            </a:r>
            <a:r>
              <a:rPr lang="ru-RU" sz="2800" b="1" dirty="0" smtClean="0">
                <a:solidFill>
                  <a:srgbClr val="002060"/>
                </a:solidFill>
              </a:rPr>
              <a:t>%-ына </a:t>
            </a:r>
            <a:r>
              <a:rPr lang="ru-RU" sz="2800" b="1" dirty="0" err="1" smtClean="0">
                <a:solidFill>
                  <a:srgbClr val="002060"/>
                </a:solidFill>
              </a:rPr>
              <a:t>дейін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құрайды</a:t>
            </a:r>
            <a:r>
              <a:rPr lang="ru-RU" sz="2800" b="1" dirty="0">
                <a:solidFill>
                  <a:srgbClr val="002060"/>
                </a:solidFill>
              </a:rPr>
              <a:t>, ал </a:t>
            </a:r>
            <a:r>
              <a:rPr lang="ru-RU" sz="2800" b="1" dirty="0" err="1" smtClean="0">
                <a:solidFill>
                  <a:srgbClr val="002060"/>
                </a:solidFill>
              </a:rPr>
              <a:t>жеке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кәсіпкер болса</a:t>
            </a:r>
            <a:r>
              <a:rPr lang="ru-RU" sz="2800" b="1" dirty="0">
                <a:solidFill>
                  <a:srgbClr val="002060"/>
                </a:solidFill>
              </a:rPr>
              <a:t>, </a:t>
            </a:r>
            <a:r>
              <a:rPr lang="ru-RU" sz="2800" b="1" dirty="0" err="1">
                <a:solidFill>
                  <a:srgbClr val="002060"/>
                </a:solidFill>
              </a:rPr>
              <a:t>онда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өзі көрсеткен </a:t>
            </a:r>
            <a:r>
              <a:rPr lang="ru-RU" sz="2800" b="1" dirty="0" err="1" smtClean="0">
                <a:solidFill>
                  <a:srgbClr val="002060"/>
                </a:solidFill>
              </a:rPr>
              <a:t>кірістің </a:t>
            </a:r>
            <a:r>
              <a:rPr lang="ru-RU" sz="2800" b="1" dirty="0">
                <a:solidFill>
                  <a:srgbClr val="002060"/>
                </a:solidFill>
              </a:rPr>
              <a:t>(</a:t>
            </a:r>
            <a:r>
              <a:rPr lang="ru-RU" sz="2800" b="1" dirty="0" err="1">
                <a:solidFill>
                  <a:srgbClr val="002060"/>
                </a:solidFill>
              </a:rPr>
              <a:t>ең төменгі </a:t>
            </a:r>
            <a:r>
              <a:rPr lang="ru-RU" sz="2800" b="1" dirty="0" err="1" smtClean="0">
                <a:solidFill>
                  <a:srgbClr val="002060"/>
                </a:solidFill>
              </a:rPr>
              <a:t>еңбекақыдан</a:t>
            </a:r>
            <a:r>
              <a:rPr lang="ru-RU" sz="2800" b="1" dirty="0" err="1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төмен </a:t>
            </a:r>
            <a:r>
              <a:rPr lang="ru-RU" sz="2800" b="1" dirty="0" err="1">
                <a:solidFill>
                  <a:srgbClr val="002060"/>
                </a:solidFill>
              </a:rPr>
              <a:t>болмауға тиіс</a:t>
            </a:r>
            <a:r>
              <a:rPr lang="ru-RU" sz="2800" b="1" dirty="0">
                <a:solidFill>
                  <a:srgbClr val="002060"/>
                </a:solidFill>
              </a:rPr>
              <a:t>) 7</a:t>
            </a:r>
            <a:r>
              <a:rPr lang="ru-RU" sz="2800" b="1" dirty="0" smtClean="0">
                <a:solidFill>
                  <a:srgbClr val="002060"/>
                </a:solidFill>
              </a:rPr>
              <a:t>%-ынан </a:t>
            </a:r>
            <a:r>
              <a:rPr lang="ru-RU" sz="2800" b="1" dirty="0">
                <a:solidFill>
                  <a:srgbClr val="002060"/>
                </a:solidFill>
              </a:rPr>
              <a:t>15,5</a:t>
            </a:r>
            <a:r>
              <a:rPr lang="ru-RU" sz="2800" b="1" dirty="0" smtClean="0">
                <a:solidFill>
                  <a:srgbClr val="002060"/>
                </a:solidFill>
              </a:rPr>
              <a:t>%-ына </a:t>
            </a:r>
            <a:r>
              <a:rPr lang="ru-RU" sz="2800" b="1" dirty="0" err="1" smtClean="0">
                <a:solidFill>
                  <a:srgbClr val="002060"/>
                </a:solidFill>
              </a:rPr>
              <a:t>дейін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аударады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r>
              <a:rPr lang="ru-RU" sz="2800" dirty="0" smtClean="0"/>
              <a:t> </a:t>
            </a:r>
            <a:r>
              <a:rPr lang="ru-RU" sz="2800" b="1" dirty="0"/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71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499" y="365760"/>
            <a:ext cx="10515600" cy="493720"/>
          </a:xfrm>
        </p:spPr>
        <p:txBody>
          <a:bodyPr>
            <a:normAutofit fontScale="90000"/>
          </a:bodyPr>
          <a:lstStyle/>
          <a:p>
            <a:pPr marR="5080">
              <a:lnSpc>
                <a:spcPct val="100000"/>
              </a:lnSpc>
            </a:pPr>
            <a:r>
              <a:rPr lang="ru-RU" sz="3200" b="1" spc="-5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МӘМС </a:t>
            </a:r>
            <a:r>
              <a:rPr lang="ru-RU" sz="3200" b="1" spc="-50" dirty="0" err="1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енгізудегі</a:t>
            </a:r>
            <a:r>
              <a:rPr lang="ru-RU" sz="3200" b="1" spc="-5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3200" b="1" spc="-50" dirty="0" err="1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мақсат</a:t>
            </a:r>
            <a:endParaRPr lang="ru-RU" sz="3200" b="1" spc="-5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735537662"/>
              </p:ext>
            </p:extLst>
          </p:nvPr>
        </p:nvGraphicFramePr>
        <p:xfrm>
          <a:off x="615339" y="1052736"/>
          <a:ext cx="10569227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615339" y="859480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38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4522" y="829156"/>
            <a:ext cx="1113723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sz="2800" b="1" dirty="0" smtClean="0">
                <a:solidFill>
                  <a:srgbClr val="C00000"/>
                </a:solidFill>
              </a:rPr>
              <a:t>Мемлекет;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kk-KZ" sz="2800" b="1" dirty="0" smtClean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sz="2800" b="1" dirty="0" smtClean="0">
                <a:solidFill>
                  <a:srgbClr val="C00000"/>
                </a:solidFill>
              </a:rPr>
              <a:t>Жұмысшы</a:t>
            </a:r>
            <a:r>
              <a:rPr lang="ru-RU" sz="2800" b="1" dirty="0" smtClean="0">
                <a:solidFill>
                  <a:srgbClr val="C00000"/>
                </a:solidFill>
              </a:rPr>
              <a:t>; </a:t>
            </a:r>
          </a:p>
          <a:p>
            <a:endParaRPr lang="ru-RU" sz="2800" b="1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err="1" smtClean="0">
                <a:solidFill>
                  <a:srgbClr val="7030A0"/>
                </a:solidFill>
              </a:rPr>
              <a:t>Жұмыс  беруші</a:t>
            </a:r>
            <a:r>
              <a:rPr lang="ru-RU" sz="2800" b="1" dirty="0" smtClean="0">
                <a:solidFill>
                  <a:srgbClr val="7030A0"/>
                </a:solidFill>
              </a:rPr>
              <a:t>; </a:t>
            </a:r>
            <a:endParaRPr lang="ru-RU" sz="2800" b="1" dirty="0" smtClean="0">
              <a:solidFill>
                <a:srgbClr val="00B05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err="1" smtClean="0">
                <a:solidFill>
                  <a:srgbClr val="002060"/>
                </a:solidFill>
              </a:rPr>
              <a:t>Жеке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кәсіпкер (өзін өзі жұмыспен қамтушы</a:t>
            </a:r>
            <a:r>
              <a:rPr lang="ru-RU" sz="2800" b="1" dirty="0">
                <a:solidFill>
                  <a:srgbClr val="002060"/>
                </a:solidFill>
              </a:rPr>
              <a:t>), </a:t>
            </a:r>
            <a:r>
              <a:rPr lang="ru-RU" sz="2800" b="1" dirty="0" err="1">
                <a:solidFill>
                  <a:srgbClr val="002060"/>
                </a:solidFill>
              </a:rPr>
              <a:t>егер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Қорға </a:t>
            </a:r>
            <a:r>
              <a:rPr lang="ru-RU" sz="2800" b="1" dirty="0" err="1" smtClean="0">
                <a:solidFill>
                  <a:srgbClr val="002060"/>
                </a:solidFill>
              </a:rPr>
              <a:t>аударымдарды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тұрақты</a:t>
            </a:r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     </a:t>
            </a:r>
            <a:r>
              <a:rPr lang="ru-RU" sz="2800" b="1" dirty="0" err="1" smtClean="0">
                <a:solidFill>
                  <a:srgbClr val="002060"/>
                </a:solidFill>
              </a:rPr>
              <a:t>енгізіп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тұрған </a:t>
            </a:r>
            <a:r>
              <a:rPr lang="ru-RU" sz="2800" b="1" dirty="0" err="1" smtClean="0">
                <a:solidFill>
                  <a:srgbClr val="002060"/>
                </a:solidFill>
              </a:rPr>
              <a:t>болса</a:t>
            </a:r>
            <a:r>
              <a:rPr lang="ru-RU" sz="2800" b="1" dirty="0" smtClean="0">
                <a:solidFill>
                  <a:srgbClr val="002060"/>
                </a:solidFill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err="1" smtClean="0">
                <a:solidFill>
                  <a:srgbClr val="00B0F0"/>
                </a:solidFill>
              </a:rPr>
              <a:t>Дәлелді себептермен</a:t>
            </a:r>
            <a:r>
              <a:rPr lang="ru-RU" sz="2800" b="1" dirty="0" smtClean="0">
                <a:solidFill>
                  <a:srgbClr val="00B0F0"/>
                </a:solidFill>
              </a:rPr>
              <a:t> </a:t>
            </a:r>
            <a:r>
              <a:rPr lang="ru-RU" sz="2800" b="1" dirty="0" err="1" smtClean="0">
                <a:solidFill>
                  <a:srgbClr val="00B0F0"/>
                </a:solidFill>
              </a:rPr>
              <a:t>еңбек қызметін атқара алмайтын</a:t>
            </a:r>
            <a:r>
              <a:rPr lang="ru-RU" sz="2800" b="1" dirty="0" smtClean="0">
                <a:solidFill>
                  <a:srgbClr val="00B0F0"/>
                </a:solidFill>
              </a:rPr>
              <a:t> </a:t>
            </a:r>
            <a:r>
              <a:rPr lang="ru-RU" sz="2800" b="1" dirty="0" err="1" smtClean="0">
                <a:solidFill>
                  <a:srgbClr val="00B0F0"/>
                </a:solidFill>
              </a:rPr>
              <a:t>азаматтар</a:t>
            </a:r>
            <a:endParaRPr lang="ru-RU" sz="2800" b="1" dirty="0" smtClean="0">
              <a:solidFill>
                <a:srgbClr val="00B0F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sz="2800" b="1" dirty="0" smtClean="0">
                <a:solidFill>
                  <a:srgbClr val="00B050"/>
                </a:solidFill>
              </a:rPr>
              <a:t>Азаматтық-құқықтық келісім – шарт бойынша жұмыс жасаушылар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7721" y="357166"/>
            <a:ext cx="111372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kk-KZ" sz="2800" b="1" dirty="0" smtClean="0"/>
              <a:t>Жарна төлеуге қатысушылар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900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280618" y="6356382"/>
            <a:ext cx="758982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13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360" y="-27384"/>
            <a:ext cx="11425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5080">
              <a:spcBef>
                <a:spcPct val="0"/>
              </a:spcBef>
            </a:pPr>
            <a:r>
              <a:rPr lang="ru-RU" sz="2400" b="1" spc="-50" dirty="0" err="1" smtClean="0">
                <a:solidFill>
                  <a:srgbClr val="C00000"/>
                </a:solidFill>
              </a:rPr>
              <a:t>Олар</a:t>
            </a:r>
            <a:r>
              <a:rPr lang="ru-RU" sz="2400" b="1" spc="-50" dirty="0" smtClean="0">
                <a:solidFill>
                  <a:srgbClr val="C00000"/>
                </a:solidFill>
              </a:rPr>
              <a:t> </a:t>
            </a:r>
            <a:r>
              <a:rPr lang="ru-RU" sz="2400" b="1" spc="-50" dirty="0" err="1" smtClean="0">
                <a:solidFill>
                  <a:srgbClr val="C00000"/>
                </a:solidFill>
              </a:rPr>
              <a:t>үшін жарналарды</a:t>
            </a:r>
            <a:r>
              <a:rPr lang="ru-RU" sz="2400" b="1" spc="-50" dirty="0" smtClean="0">
                <a:solidFill>
                  <a:srgbClr val="C00000"/>
                </a:solidFill>
              </a:rPr>
              <a:t> </a:t>
            </a:r>
            <a:r>
              <a:rPr lang="ru-RU" sz="2400" b="1" spc="-50" dirty="0" err="1" smtClean="0">
                <a:solidFill>
                  <a:srgbClr val="C00000"/>
                </a:solidFill>
              </a:rPr>
              <a:t>мемлекет</a:t>
            </a:r>
            <a:r>
              <a:rPr lang="ru-RU" sz="2400" b="1" spc="-50" dirty="0" smtClean="0">
                <a:solidFill>
                  <a:srgbClr val="C00000"/>
                </a:solidFill>
              </a:rPr>
              <a:t> </a:t>
            </a:r>
            <a:r>
              <a:rPr lang="ru-RU" sz="2400" b="1" spc="-50" dirty="0" err="1" smtClean="0">
                <a:solidFill>
                  <a:srgbClr val="C00000"/>
                </a:solidFill>
              </a:rPr>
              <a:t>жүзеге асыратын</a:t>
            </a:r>
            <a:r>
              <a:rPr lang="ru-RU" sz="2400" b="1" spc="-50" dirty="0" smtClean="0">
                <a:solidFill>
                  <a:srgbClr val="C00000"/>
                </a:solidFill>
              </a:rPr>
              <a:t> </a:t>
            </a:r>
            <a:r>
              <a:rPr lang="ru-RU" sz="2400" b="1" spc="-50" dirty="0" err="1" smtClean="0">
                <a:solidFill>
                  <a:srgbClr val="C00000"/>
                </a:solidFill>
              </a:rPr>
              <a:t>адамдар</a:t>
            </a:r>
            <a:r>
              <a:rPr lang="ru-RU" sz="2400" b="1" spc="-50" dirty="0" smtClean="0">
                <a:solidFill>
                  <a:srgbClr val="C00000"/>
                </a:solidFill>
              </a:rPr>
              <a:t> (ҚР </a:t>
            </a:r>
            <a:r>
              <a:rPr lang="ru-RU" sz="2400" b="1" spc="-50" dirty="0" err="1" smtClean="0">
                <a:solidFill>
                  <a:srgbClr val="C00000"/>
                </a:solidFill>
              </a:rPr>
              <a:t>Заң жобасы</a:t>
            </a:r>
            <a:r>
              <a:rPr lang="ru-RU" sz="2400" b="1" spc="-50" dirty="0" smtClean="0">
                <a:solidFill>
                  <a:srgbClr val="C00000"/>
                </a:solidFill>
              </a:rPr>
              <a:t> </a:t>
            </a:r>
            <a:r>
              <a:rPr lang="ru-RU" sz="2400" b="1" spc="-50" dirty="0" err="1" smtClean="0">
                <a:solidFill>
                  <a:srgbClr val="C00000"/>
                </a:solidFill>
              </a:rPr>
              <a:t>бойынша</a:t>
            </a:r>
            <a:r>
              <a:rPr lang="ru-RU" sz="2400" b="1" spc="-50" dirty="0" smtClean="0">
                <a:solidFill>
                  <a:srgbClr val="C00000"/>
                </a:solidFill>
              </a:rPr>
              <a:t>)</a:t>
            </a:r>
            <a:endParaRPr lang="ru-RU" sz="2400" b="1" spc="-50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040596" y="694503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6"/>
          <p:cNvGrpSpPr/>
          <p:nvPr/>
        </p:nvGrpSpPr>
        <p:grpSpPr>
          <a:xfrm>
            <a:off x="533249" y="833124"/>
            <a:ext cx="10817154" cy="5705820"/>
            <a:chOff x="2239065" y="1464800"/>
            <a:chExt cx="9587175" cy="4929463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239065" y="1464800"/>
              <a:ext cx="9587175" cy="4929463"/>
            </a:xfrm>
            <a:prstGeom prst="rect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lgDashDotDot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sz="1000" kern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0" name="Объект 2"/>
            <p:cNvSpPr txBox="1">
              <a:spLocks/>
            </p:cNvSpPr>
            <p:nvPr/>
          </p:nvSpPr>
          <p:spPr bwMode="auto">
            <a:xfrm>
              <a:off x="2301778" y="1513935"/>
              <a:ext cx="9517506" cy="4762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/>
            <a:lstStyle>
              <a:lvl1pPr marL="214313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185738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17780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185738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185738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buNone/>
              </a:pPr>
              <a:r>
                <a:rPr lang="x-none" sz="1600" dirty="0">
                  <a:latin typeface="Arial Narrow" pitchFamily="34" charset="0"/>
                </a:rPr>
                <a:t>1</a:t>
              </a:r>
              <a:r>
                <a:rPr lang="x-none" sz="1600">
                  <a:latin typeface="Arial Narrow" pitchFamily="34" charset="0"/>
                </a:rPr>
                <a:t>) </a:t>
              </a:r>
              <a:r>
                <a:rPr lang="ru-RU" sz="1600" dirty="0" err="1" smtClean="0">
                  <a:latin typeface="Arial Narrow" pitchFamily="34" charset="0"/>
                </a:rPr>
                <a:t>балалар</a:t>
              </a:r>
              <a:r>
                <a:rPr lang="x-none" sz="1600" smtClean="0">
                  <a:latin typeface="Arial Narrow" pitchFamily="34" charset="0"/>
                </a:rPr>
                <a:t>;</a:t>
              </a:r>
              <a:endParaRPr lang="ru-RU" sz="1600" dirty="0">
                <a:latin typeface="Arial Narrow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itchFamily="34" charset="0"/>
                </a:rPr>
                <a:t>2</a:t>
              </a:r>
              <a:r>
                <a:rPr lang="x-none" sz="1600">
                  <a:latin typeface="Arial Narrow" pitchFamily="34" charset="0"/>
                </a:rPr>
                <a:t>) </a:t>
              </a:r>
              <a:r>
                <a:rPr lang="ru-RU" sz="1600" dirty="0" err="1" smtClean="0">
                  <a:latin typeface="Arial Narrow" pitchFamily="34" charset="0"/>
                </a:rPr>
                <a:t>жұмыссыз ретінде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тіркелген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адамдар</a:t>
              </a:r>
              <a:r>
                <a:rPr lang="x-none" sz="1600" smtClean="0">
                  <a:latin typeface="Arial Narrow" pitchFamily="34" charset="0"/>
                </a:rPr>
                <a:t>;</a:t>
              </a:r>
              <a:endParaRPr lang="ru-RU" sz="1600" dirty="0">
                <a:latin typeface="Arial Narrow" pitchFamily="34" charset="0"/>
              </a:endParaRPr>
            </a:p>
            <a:p>
              <a:pPr>
                <a:buNone/>
              </a:pPr>
              <a:r>
                <a:rPr lang="ru-RU" sz="1600" dirty="0" smtClean="0">
                  <a:latin typeface="Arial Narrow" pitchFamily="34" charset="0"/>
                </a:rPr>
                <a:t>3) </a:t>
              </a:r>
              <a:r>
                <a:rPr lang="ru-RU" sz="1600" dirty="0" err="1" smtClean="0">
                  <a:latin typeface="Arial Narrow" pitchFamily="34" charset="0"/>
                </a:rPr>
                <a:t>жұмыс істемейтін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жүкті әйелдер</a:t>
              </a:r>
              <a:r>
                <a:rPr lang="ru-RU" sz="1600" dirty="0" smtClean="0">
                  <a:latin typeface="Arial Narrow" pitchFamily="34" charset="0"/>
                </a:rPr>
                <a:t>;</a:t>
              </a:r>
            </a:p>
            <a:p>
              <a:pPr>
                <a:buNone/>
              </a:pPr>
              <a:r>
                <a:rPr lang="ru-RU" sz="1600" dirty="0" smtClean="0">
                  <a:latin typeface="Arial Narrow" pitchFamily="34" charset="0"/>
                </a:rPr>
                <a:t>4) </a:t>
              </a:r>
              <a:r>
                <a:rPr lang="ru-RU" sz="1600" dirty="0" err="1" smtClean="0">
                  <a:latin typeface="Arial Narrow" pitchFamily="34" charset="0"/>
                </a:rPr>
                <a:t>іс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жүзінде үш жасқа толғанға дейінгі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баланы</a:t>
              </a:r>
              <a:r>
                <a:rPr lang="ru-RU" sz="1600" dirty="0" smtClean="0">
                  <a:latin typeface="Arial Narrow" pitchFamily="34" charset="0"/>
                </a:rPr>
                <a:t> (</a:t>
              </a:r>
              <a:r>
                <a:rPr lang="ru-RU" sz="1600" dirty="0" err="1" smtClean="0">
                  <a:latin typeface="Arial Narrow" pitchFamily="34" charset="0"/>
                </a:rPr>
                <a:t>балаларды</a:t>
              </a:r>
              <a:r>
                <a:rPr lang="ru-RU" sz="1600" dirty="0" smtClean="0">
                  <a:latin typeface="Arial Narrow" pitchFamily="34" charset="0"/>
                </a:rPr>
                <a:t>) </a:t>
              </a:r>
              <a:r>
                <a:rPr lang="ru-RU" sz="1600" dirty="0" err="1" smtClean="0">
                  <a:latin typeface="Arial Narrow" pitchFamily="34" charset="0"/>
                </a:rPr>
                <a:t>тәрбиелеп отырған жұмыс істемейтін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адамдар</a:t>
              </a:r>
              <a:r>
                <a:rPr lang="ru-RU" sz="1600" dirty="0" smtClean="0">
                  <a:latin typeface="Arial Narrow" pitchFamily="34" charset="0"/>
                </a:rPr>
                <a:t>;</a:t>
              </a:r>
            </a:p>
            <a:p>
              <a:pPr>
                <a:buNone/>
              </a:pPr>
              <a:r>
                <a:rPr lang="ru-RU" sz="1600" dirty="0" smtClean="0">
                  <a:latin typeface="Arial Narrow" pitchFamily="34" charset="0"/>
                </a:rPr>
                <a:t>5) бала (</a:t>
              </a:r>
              <a:r>
                <a:rPr lang="ru-RU" sz="1600" dirty="0" err="1" smtClean="0">
                  <a:latin typeface="Arial Narrow" pitchFamily="34" charset="0"/>
                </a:rPr>
                <a:t>балаларды</a:t>
              </a:r>
              <a:r>
                <a:rPr lang="ru-RU" sz="1600" dirty="0" smtClean="0">
                  <a:latin typeface="Arial Narrow" pitchFamily="34" charset="0"/>
                </a:rPr>
                <a:t>) </a:t>
              </a:r>
              <a:r>
                <a:rPr lang="ru-RU" sz="1600" dirty="0" err="1" smtClean="0">
                  <a:latin typeface="Arial Narrow" pitchFamily="34" charset="0"/>
                </a:rPr>
                <a:t>тууға</a:t>
              </a:r>
              <a:r>
                <a:rPr lang="ru-RU" sz="1600" dirty="0" smtClean="0">
                  <a:latin typeface="Arial Narrow" pitchFamily="34" charset="0"/>
                </a:rPr>
                <a:t>, </a:t>
              </a:r>
              <a:r>
                <a:rPr lang="ru-RU" sz="1600" dirty="0" err="1" smtClean="0">
                  <a:latin typeface="Arial Narrow" pitchFamily="34" charset="0"/>
                </a:rPr>
                <a:t>жаңа туған баланы</a:t>
              </a:r>
              <a:r>
                <a:rPr lang="ru-RU" sz="1600" dirty="0" smtClean="0">
                  <a:latin typeface="Arial Narrow" pitchFamily="34" charset="0"/>
                </a:rPr>
                <a:t> (</a:t>
              </a:r>
              <a:r>
                <a:rPr lang="ru-RU" sz="1600" dirty="0" err="1" smtClean="0">
                  <a:latin typeface="Arial Narrow" pitchFamily="34" charset="0"/>
                </a:rPr>
                <a:t>балаларды</a:t>
              </a:r>
              <a:r>
                <a:rPr lang="ru-RU" sz="1600" dirty="0" smtClean="0">
                  <a:latin typeface="Arial Narrow" pitchFamily="34" charset="0"/>
                </a:rPr>
                <a:t>) </a:t>
              </a:r>
              <a:r>
                <a:rPr lang="ru-RU" sz="1600" dirty="0" err="1" smtClean="0">
                  <a:latin typeface="Arial Narrow" pitchFamily="34" charset="0"/>
                </a:rPr>
                <a:t>асырап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алуға байланысты</a:t>
              </a:r>
              <a:r>
                <a:rPr lang="ru-RU" sz="1600" dirty="0" smtClean="0">
                  <a:latin typeface="Arial Narrow" pitchFamily="34" charset="0"/>
                </a:rPr>
                <a:t>, </a:t>
              </a:r>
              <a:r>
                <a:rPr lang="ru-RU" sz="1600" dirty="0" err="1" smtClean="0">
                  <a:latin typeface="Arial Narrow" pitchFamily="34" charset="0"/>
                </a:rPr>
                <a:t>бала</a:t>
              </a:r>
              <a:r>
                <a:rPr lang="ru-RU" sz="1600" dirty="0" smtClean="0">
                  <a:latin typeface="Arial Narrow" pitchFamily="34" charset="0"/>
                </a:rPr>
                <a:t> (</a:t>
              </a:r>
              <a:r>
                <a:rPr lang="ru-RU" sz="1600" dirty="0" err="1" smtClean="0">
                  <a:latin typeface="Arial Narrow" pitchFamily="34" charset="0"/>
                </a:rPr>
                <a:t>балалар</a:t>
              </a:r>
              <a:r>
                <a:rPr lang="ru-RU" sz="1600" dirty="0" smtClean="0">
                  <a:latin typeface="Arial Narrow" pitchFamily="34" charset="0"/>
                </a:rPr>
                <a:t>) </a:t>
              </a:r>
              <a:r>
                <a:rPr lang="ru-RU" sz="1600" dirty="0" err="1" smtClean="0">
                  <a:latin typeface="Arial Narrow" pitchFamily="34" charset="0"/>
                </a:rPr>
                <a:t>үш жасқа толғанға дейін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оның </a:t>
              </a:r>
              <a:r>
                <a:rPr lang="ru-RU" sz="1600" dirty="0" smtClean="0">
                  <a:latin typeface="Arial Narrow" pitchFamily="34" charset="0"/>
                </a:rPr>
                <a:t>(</a:t>
              </a:r>
              <a:r>
                <a:rPr lang="ru-RU" sz="1600" dirty="0" err="1" smtClean="0">
                  <a:latin typeface="Arial Narrow" pitchFamily="34" charset="0"/>
                </a:rPr>
                <a:t>олардың</a:t>
              </a:r>
              <a:r>
                <a:rPr lang="ru-RU" sz="1600" dirty="0" smtClean="0">
                  <a:latin typeface="Arial Narrow" pitchFamily="34" charset="0"/>
                </a:rPr>
                <a:t>) </a:t>
              </a:r>
              <a:r>
                <a:rPr lang="ru-RU" sz="1600" dirty="0" err="1" smtClean="0">
                  <a:latin typeface="Arial Narrow" pitchFamily="34" charset="0"/>
                </a:rPr>
                <a:t>күтімі бойынша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демалыста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отырған адамдар</a:t>
              </a:r>
              <a:r>
                <a:rPr lang="ru-RU" sz="1600" dirty="0" smtClean="0">
                  <a:latin typeface="Arial Narrow" pitchFamily="34" charset="0"/>
                </a:rPr>
                <a:t>;</a:t>
              </a:r>
            </a:p>
            <a:p>
              <a:pPr>
                <a:buNone/>
              </a:pPr>
              <a:r>
                <a:rPr lang="ru-RU" sz="1600" dirty="0" smtClean="0">
                  <a:latin typeface="Arial Narrow" pitchFamily="34" charset="0"/>
                </a:rPr>
                <a:t>6) 18 </a:t>
              </a:r>
              <a:r>
                <a:rPr lang="ru-RU" sz="1600" dirty="0" err="1" smtClean="0">
                  <a:latin typeface="Arial Narrow" pitchFamily="34" charset="0"/>
                </a:rPr>
                <a:t>жасқа дейінгі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мүгедек балаға күтімді жүзеге асыратын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жұмыс істемейтін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адамдар</a:t>
              </a:r>
              <a:r>
                <a:rPr lang="ru-RU" sz="1600" dirty="0" smtClean="0">
                  <a:latin typeface="Arial Narrow" pitchFamily="34" charset="0"/>
                </a:rPr>
                <a:t>;</a:t>
              </a:r>
            </a:p>
            <a:p>
              <a:pPr>
                <a:buNone/>
              </a:pPr>
              <a:r>
                <a:rPr lang="ru-RU" sz="1600" dirty="0" smtClean="0">
                  <a:latin typeface="Arial Narrow" pitchFamily="34" charset="0"/>
                </a:rPr>
                <a:t>7) </a:t>
              </a:r>
              <a:r>
                <a:rPr lang="ru-RU" sz="1600" dirty="0" err="1" smtClean="0">
                  <a:latin typeface="Arial Narrow" pitchFamily="34" charset="0"/>
                </a:rPr>
                <a:t>зейнетақы төлемдерін алушылар</a:t>
              </a:r>
              <a:r>
                <a:rPr lang="ru-RU" sz="1600" dirty="0" smtClean="0">
                  <a:latin typeface="Arial Narrow" pitchFamily="34" charset="0"/>
                </a:rPr>
                <a:t>, </a:t>
              </a:r>
              <a:r>
                <a:rPr lang="ru-RU" sz="1600" dirty="0" err="1" smtClean="0">
                  <a:latin typeface="Arial Narrow" pitchFamily="34" charset="0"/>
                </a:rPr>
                <a:t>оның ішінде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Ұлы Отан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соғысының мүгедектері </a:t>
              </a:r>
              <a:r>
                <a:rPr lang="ru-RU" sz="1600" dirty="0" smtClean="0">
                  <a:latin typeface="Arial Narrow" pitchFamily="34" charset="0"/>
                </a:rPr>
                <a:t>мен </a:t>
              </a:r>
              <a:r>
                <a:rPr lang="ru-RU" sz="1600" dirty="0" err="1" smtClean="0">
                  <a:latin typeface="Arial Narrow" pitchFamily="34" charset="0"/>
                </a:rPr>
                <a:t>қатысушылары</a:t>
              </a:r>
              <a:r>
                <a:rPr lang="ru-RU" sz="1600" dirty="0" smtClean="0">
                  <a:latin typeface="Arial Narrow" pitchFamily="34" charset="0"/>
                </a:rPr>
                <a:t>;</a:t>
              </a:r>
            </a:p>
            <a:p>
              <a:pPr>
                <a:buNone/>
              </a:pPr>
              <a:r>
                <a:rPr lang="ru-RU" sz="1600" dirty="0" smtClean="0">
                  <a:latin typeface="Arial Narrow" pitchFamily="34" charset="0"/>
                </a:rPr>
                <a:t>8) </a:t>
              </a:r>
              <a:r>
                <a:rPr lang="ru-RU" sz="1600" dirty="0" err="1" smtClean="0">
                  <a:latin typeface="Arial Narrow" pitchFamily="34" charset="0"/>
                </a:rPr>
                <a:t>қылмыстық-атқару </a:t>
              </a:r>
              <a:r>
                <a:rPr lang="ru-RU" sz="1600" dirty="0" smtClean="0">
                  <a:latin typeface="Arial Narrow" pitchFamily="34" charset="0"/>
                </a:rPr>
                <a:t>(</a:t>
              </a:r>
              <a:r>
                <a:rPr lang="ru-RU" sz="1600" dirty="0" err="1" smtClean="0">
                  <a:latin typeface="Arial Narrow" pitchFamily="34" charset="0"/>
                </a:rPr>
                <a:t>пенитенциарлық</a:t>
              </a:r>
              <a:r>
                <a:rPr lang="ru-RU" sz="1600" dirty="0" smtClean="0">
                  <a:latin typeface="Arial Narrow" pitchFamily="34" charset="0"/>
                </a:rPr>
                <a:t>) </a:t>
              </a:r>
              <a:r>
                <a:rPr lang="ru-RU" sz="1600" dirty="0" err="1" smtClean="0">
                  <a:latin typeface="Arial Narrow" pitchFamily="34" charset="0"/>
                </a:rPr>
                <a:t>жүйесінің мекемелерінде</a:t>
              </a:r>
              <a:r>
                <a:rPr lang="ru-RU" sz="1600" dirty="0" smtClean="0">
                  <a:latin typeface="Arial Narrow" pitchFamily="34" charset="0"/>
                </a:rPr>
                <a:t> (</a:t>
              </a:r>
              <a:r>
                <a:rPr lang="ru-RU" sz="1600" dirty="0" err="1" smtClean="0">
                  <a:latin typeface="Arial Narrow" pitchFamily="34" charset="0"/>
                </a:rPr>
                <a:t>қауіпсіздігі ең төмен мекемелерді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қоспағанда</a:t>
              </a:r>
              <a:r>
                <a:rPr lang="ru-RU" sz="1600" dirty="0" smtClean="0">
                  <a:latin typeface="Arial Narrow" pitchFamily="34" charset="0"/>
                </a:rPr>
                <a:t>) сот </a:t>
              </a:r>
              <a:r>
                <a:rPr lang="ru-RU" sz="1600" dirty="0" err="1" smtClean="0">
                  <a:latin typeface="Arial Narrow" pitchFamily="34" charset="0"/>
                </a:rPr>
                <a:t>үкімі бойынша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жазасын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өтеп жатқан адамдар</a:t>
              </a:r>
              <a:r>
                <a:rPr lang="ru-RU" sz="1600" dirty="0" smtClean="0">
                  <a:latin typeface="Arial Narrow" pitchFamily="34" charset="0"/>
                </a:rPr>
                <a:t>;</a:t>
              </a:r>
            </a:p>
            <a:p>
              <a:pPr>
                <a:buNone/>
              </a:pPr>
              <a:r>
                <a:rPr lang="ru-RU" sz="1600" dirty="0" smtClean="0">
                  <a:latin typeface="Arial Narrow" pitchFamily="34" charset="0"/>
                </a:rPr>
                <a:t>9) </a:t>
              </a:r>
              <a:r>
                <a:rPr lang="ru-RU" sz="1600" dirty="0" err="1" smtClean="0">
                  <a:latin typeface="Arial Narrow" pitchFamily="34" charset="0"/>
                </a:rPr>
                <a:t>тергеу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изоляторларындағы адамдар</a:t>
              </a:r>
              <a:r>
                <a:rPr lang="ru-RU" sz="1600" dirty="0" smtClean="0">
                  <a:latin typeface="Arial Narrow" pitchFamily="34" charset="0"/>
                </a:rPr>
                <a:t>;</a:t>
              </a:r>
            </a:p>
            <a:p>
              <a:pPr>
                <a:buNone/>
              </a:pPr>
              <a:r>
                <a:rPr lang="ru-RU" sz="1600" dirty="0" smtClean="0">
                  <a:latin typeface="Arial Narrow" pitchFamily="34" charset="0"/>
                </a:rPr>
                <a:t>10) </a:t>
              </a:r>
              <a:r>
                <a:rPr lang="ru-RU" sz="1600" dirty="0" err="1" smtClean="0">
                  <a:latin typeface="Arial Narrow" pitchFamily="34" charset="0"/>
                </a:rPr>
                <a:t>жұмыс істемейтін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оралмандар</a:t>
              </a:r>
              <a:r>
                <a:rPr lang="ru-RU" sz="1600" dirty="0" smtClean="0">
                  <a:latin typeface="Arial Narrow" pitchFamily="34" charset="0"/>
                </a:rPr>
                <a:t>;</a:t>
              </a:r>
            </a:p>
            <a:p>
              <a:pPr>
                <a:buNone/>
              </a:pPr>
              <a:r>
                <a:rPr lang="ru-RU" sz="1600" dirty="0" smtClean="0">
                  <a:latin typeface="Arial Narrow" pitchFamily="34" charset="0"/>
                </a:rPr>
                <a:t>11) «Алтын </a:t>
              </a:r>
              <a:r>
                <a:rPr lang="ru-RU" sz="1600" dirty="0" err="1" smtClean="0">
                  <a:latin typeface="Arial Narrow" pitchFamily="34" charset="0"/>
                </a:rPr>
                <a:t>алқа</a:t>
              </a:r>
              <a:r>
                <a:rPr lang="ru-RU" sz="1600" dirty="0" smtClean="0">
                  <a:latin typeface="Arial Narrow" pitchFamily="34" charset="0"/>
                </a:rPr>
                <a:t>», «</a:t>
              </a:r>
              <a:r>
                <a:rPr lang="ru-RU" sz="1600" dirty="0" err="1" smtClean="0">
                  <a:latin typeface="Arial Narrow" pitchFamily="34" charset="0"/>
                </a:rPr>
                <a:t>Күміс алқа</a:t>
              </a:r>
              <a:r>
                <a:rPr lang="ru-RU" sz="1600" dirty="0" smtClean="0">
                  <a:latin typeface="Arial Narrow" pitchFamily="34" charset="0"/>
                </a:rPr>
                <a:t>» </a:t>
              </a:r>
              <a:r>
                <a:rPr lang="ru-RU" sz="1600" dirty="0" err="1" smtClean="0">
                  <a:latin typeface="Arial Narrow" pitchFamily="34" charset="0"/>
                </a:rPr>
                <a:t>алқаларымен марапатталған немесе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бұрын </a:t>
              </a:r>
              <a:r>
                <a:rPr lang="ru-RU" sz="1600" dirty="0" smtClean="0">
                  <a:latin typeface="Arial Narrow" pitchFamily="34" charset="0"/>
                </a:rPr>
                <a:t>«Батыр </a:t>
              </a:r>
              <a:r>
                <a:rPr lang="ru-RU" sz="1600" dirty="0" err="1" smtClean="0">
                  <a:latin typeface="Arial Narrow" pitchFamily="34" charset="0"/>
                </a:rPr>
                <a:t>ана</a:t>
              </a:r>
              <a:r>
                <a:rPr lang="ru-RU" sz="1600" dirty="0" smtClean="0">
                  <a:latin typeface="Arial Narrow" pitchFamily="34" charset="0"/>
                </a:rPr>
                <a:t>» </a:t>
              </a:r>
              <a:r>
                <a:rPr lang="ru-RU" sz="1600" dirty="0" err="1" smtClean="0">
                  <a:latin typeface="Arial Narrow" pitchFamily="34" charset="0"/>
                </a:rPr>
                <a:t>атағын алған</a:t>
              </a:r>
              <a:r>
                <a:rPr lang="ru-RU" sz="1600" dirty="0" smtClean="0">
                  <a:latin typeface="Arial Narrow" pitchFamily="34" charset="0"/>
                </a:rPr>
                <a:t>, </a:t>
              </a:r>
              <a:r>
                <a:rPr lang="ru-RU" sz="1600" dirty="0" err="1" smtClean="0">
                  <a:latin typeface="Arial Narrow" pitchFamily="34" charset="0"/>
                </a:rPr>
                <a:t>сондай-ақ </a:t>
              </a:r>
              <a:r>
                <a:rPr lang="ru-RU" sz="1600" dirty="0" smtClean="0">
                  <a:latin typeface="Arial Narrow" pitchFamily="34" charset="0"/>
                </a:rPr>
                <a:t>I </a:t>
              </a:r>
              <a:r>
                <a:rPr lang="ru-RU" sz="1600" dirty="0" err="1" smtClean="0">
                  <a:latin typeface="Arial Narrow" pitchFamily="34" charset="0"/>
                </a:rPr>
                <a:t>және </a:t>
              </a:r>
              <a:r>
                <a:rPr lang="ru-RU" sz="1600" dirty="0" smtClean="0">
                  <a:latin typeface="Arial Narrow" pitchFamily="34" charset="0"/>
                </a:rPr>
                <a:t>II </a:t>
              </a:r>
              <a:r>
                <a:rPr lang="ru-RU" sz="1600" dirty="0" err="1" smtClean="0">
                  <a:latin typeface="Arial Narrow" pitchFamily="34" charset="0"/>
                </a:rPr>
                <a:t>дәрежелі </a:t>
              </a:r>
              <a:r>
                <a:rPr lang="ru-RU" sz="1600" dirty="0" smtClean="0">
                  <a:latin typeface="Arial Narrow" pitchFamily="34" charset="0"/>
                </a:rPr>
                <a:t>«</a:t>
              </a:r>
              <a:r>
                <a:rPr lang="ru-RU" sz="1600" dirty="0" err="1" smtClean="0">
                  <a:latin typeface="Arial Narrow" pitchFamily="34" charset="0"/>
                </a:rPr>
                <a:t>Ана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даңқы</a:t>
              </a:r>
              <a:r>
                <a:rPr lang="ru-RU" sz="1600" dirty="0" smtClean="0">
                  <a:latin typeface="Arial Narrow" pitchFamily="34" charset="0"/>
                </a:rPr>
                <a:t>» </a:t>
              </a:r>
              <a:r>
                <a:rPr lang="ru-RU" sz="1600" dirty="0" err="1" smtClean="0">
                  <a:latin typeface="Arial Narrow" pitchFamily="34" charset="0"/>
                </a:rPr>
                <a:t>ордендерімен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марапатталған көпбалалы аналар</a:t>
              </a:r>
              <a:r>
                <a:rPr lang="ru-RU" sz="1600" dirty="0" smtClean="0">
                  <a:latin typeface="Arial Narrow" pitchFamily="34" charset="0"/>
                </a:rPr>
                <a:t>;</a:t>
              </a:r>
            </a:p>
            <a:p>
              <a:pPr>
                <a:buNone/>
              </a:pPr>
              <a:r>
                <a:rPr lang="x-none" sz="1600" smtClean="0">
                  <a:latin typeface="Arial Narrow" pitchFamily="34" charset="0"/>
                </a:rPr>
                <a:t>12</a:t>
              </a:r>
              <a:r>
                <a:rPr lang="x-none" sz="1600">
                  <a:latin typeface="Arial Narrow" pitchFamily="34" charset="0"/>
                </a:rPr>
                <a:t>) </a:t>
              </a:r>
              <a:r>
                <a:rPr lang="kk-KZ" sz="1600" dirty="0" smtClean="0">
                  <a:latin typeface="Arial Narrow" pitchFamily="34" charset="0"/>
                </a:rPr>
                <a:t>мүгедектер</a:t>
              </a:r>
              <a:r>
                <a:rPr lang="x-none" sz="1600" smtClean="0">
                  <a:latin typeface="Arial Narrow" pitchFamily="34" charset="0"/>
                </a:rPr>
                <a:t>;</a:t>
              </a:r>
              <a:endParaRPr lang="ru-RU" sz="1600" dirty="0">
                <a:latin typeface="Arial Narrow" pitchFamily="34" charset="0"/>
              </a:endParaRPr>
            </a:p>
            <a:p>
              <a:pPr>
                <a:buNone/>
              </a:pPr>
              <a:r>
                <a:rPr lang="ru-RU" sz="1600" dirty="0" smtClean="0">
                  <a:latin typeface="Arial Narrow" pitchFamily="34" charset="0"/>
                </a:rPr>
                <a:t>13) орта, </a:t>
              </a:r>
              <a:r>
                <a:rPr lang="ru-RU" sz="1600" dirty="0" err="1" smtClean="0">
                  <a:latin typeface="Arial Narrow" pitchFamily="34" charset="0"/>
                </a:rPr>
                <a:t>техникалық және кәсіптік, </a:t>
              </a:r>
              <a:r>
                <a:rPr lang="ru-RU" sz="1600" dirty="0" smtClean="0">
                  <a:latin typeface="Arial Narrow" pitchFamily="34" charset="0"/>
                </a:rPr>
                <a:t>орта </a:t>
              </a:r>
              <a:r>
                <a:rPr lang="ru-RU" sz="1600" dirty="0" err="1" smtClean="0">
                  <a:latin typeface="Arial Narrow" pitchFamily="34" charset="0"/>
                </a:rPr>
                <a:t>білімнен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кейінгі</a:t>
              </a:r>
              <a:r>
                <a:rPr lang="ru-RU" sz="1600" dirty="0" smtClean="0">
                  <a:latin typeface="Arial Narrow" pitchFamily="34" charset="0"/>
                </a:rPr>
                <a:t>, </a:t>
              </a:r>
              <a:r>
                <a:rPr lang="ru-RU" sz="1600" dirty="0" err="1" smtClean="0">
                  <a:latin typeface="Arial Narrow" pitchFamily="34" charset="0"/>
                </a:rPr>
                <a:t>жоғары білім</a:t>
              </a:r>
              <a:r>
                <a:rPr lang="ru-RU" sz="1600" dirty="0" smtClean="0">
                  <a:latin typeface="Arial Narrow" pitchFamily="34" charset="0"/>
                </a:rPr>
                <a:t> беру, </a:t>
              </a:r>
              <a:r>
                <a:rPr lang="ru-RU" sz="1600" dirty="0" err="1" smtClean="0">
                  <a:latin typeface="Arial Narrow" pitchFamily="34" charset="0"/>
                </a:rPr>
                <a:t>сондай-ақ жоғары білімнен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кейінгі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білім</a:t>
              </a:r>
              <a:r>
                <a:rPr lang="ru-RU" sz="1600" dirty="0" smtClean="0">
                  <a:latin typeface="Arial Narrow" pitchFamily="34" charset="0"/>
                </a:rPr>
                <a:t> беру </a:t>
              </a:r>
              <a:r>
                <a:rPr lang="ru-RU" sz="1600" dirty="0" err="1" smtClean="0">
                  <a:latin typeface="Arial Narrow" pitchFamily="34" charset="0"/>
                </a:rPr>
                <a:t>ұйымдарының күндізгі оқу бөлімінде оқитын адамдар</a:t>
              </a:r>
              <a:r>
                <a:rPr lang="ru-RU" sz="1600" dirty="0" smtClean="0">
                  <a:latin typeface="Arial Narrow" pitchFamily="34" charset="0"/>
                </a:rPr>
                <a:t>;</a:t>
              </a:r>
            </a:p>
            <a:p>
              <a:pPr>
                <a:buNone/>
              </a:pPr>
              <a:r>
                <a:rPr lang="ru-RU" sz="1600" dirty="0" smtClean="0">
                  <a:latin typeface="Arial Narrow" pitchFamily="34" charset="0"/>
                </a:rPr>
                <a:t>14) </a:t>
              </a:r>
              <a:r>
                <a:rPr lang="ru-RU" sz="1600" dirty="0" err="1" smtClean="0">
                  <a:latin typeface="Arial Narrow" pitchFamily="34" charset="0"/>
                </a:rPr>
                <a:t>оқуды аяқтағаннан кейінгі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келесі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күнтізбелік үш </a:t>
              </a:r>
              <a:r>
                <a:rPr lang="ru-RU" sz="1600" dirty="0" smtClean="0">
                  <a:latin typeface="Arial Narrow" pitchFamily="34" charset="0"/>
                </a:rPr>
                <a:t>ай </a:t>
              </a:r>
              <a:r>
                <a:rPr lang="ru-RU" sz="1600" dirty="0" err="1" smtClean="0">
                  <a:latin typeface="Arial Narrow" pitchFamily="34" charset="0"/>
                </a:rPr>
                <a:t>ішінде</a:t>
              </a:r>
              <a:r>
                <a:rPr lang="ru-RU" sz="1600" dirty="0" smtClean="0">
                  <a:latin typeface="Arial Narrow" pitchFamily="34" charset="0"/>
                </a:rPr>
                <a:t> орта, </a:t>
              </a:r>
              <a:r>
                <a:rPr lang="ru-RU" sz="1600" dirty="0" err="1" smtClean="0">
                  <a:latin typeface="Arial Narrow" pitchFamily="34" charset="0"/>
                </a:rPr>
                <a:t>техникалық және кәсіптік, </a:t>
              </a:r>
              <a:r>
                <a:rPr lang="ru-RU" sz="1600" dirty="0" smtClean="0">
                  <a:latin typeface="Arial Narrow" pitchFamily="34" charset="0"/>
                </a:rPr>
                <a:t>орта </a:t>
              </a:r>
              <a:r>
                <a:rPr lang="ru-RU" sz="1600" dirty="0" err="1" smtClean="0">
                  <a:latin typeface="Arial Narrow" pitchFamily="34" charset="0"/>
                </a:rPr>
                <a:t>білімнен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кейінгі</a:t>
              </a:r>
              <a:r>
                <a:rPr lang="ru-RU" sz="1600" dirty="0" smtClean="0">
                  <a:latin typeface="Arial Narrow" pitchFamily="34" charset="0"/>
                </a:rPr>
                <a:t>, </a:t>
              </a:r>
              <a:r>
                <a:rPr lang="ru-RU" sz="1600" dirty="0" err="1" smtClean="0">
                  <a:latin typeface="Arial Narrow" pitchFamily="34" charset="0"/>
                </a:rPr>
                <a:t>жоғары білім</a:t>
              </a:r>
              <a:r>
                <a:rPr lang="ru-RU" sz="1600" dirty="0" smtClean="0">
                  <a:latin typeface="Arial Narrow" pitchFamily="34" charset="0"/>
                </a:rPr>
                <a:t> беру, </a:t>
              </a:r>
              <a:r>
                <a:rPr lang="ru-RU" sz="1600" dirty="0" err="1" smtClean="0">
                  <a:latin typeface="Arial Narrow" pitchFamily="34" charset="0"/>
                </a:rPr>
                <a:t>сондай-ақ жоғары білімнен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кейінгі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r>
                <a:rPr lang="ru-RU" sz="1600" dirty="0" err="1" smtClean="0">
                  <a:latin typeface="Arial Narrow" pitchFamily="34" charset="0"/>
                </a:rPr>
                <a:t>білім</a:t>
              </a:r>
              <a:r>
                <a:rPr lang="ru-RU" sz="1600" dirty="0" smtClean="0">
                  <a:latin typeface="Arial Narrow" pitchFamily="34" charset="0"/>
                </a:rPr>
                <a:t> беру </a:t>
              </a:r>
              <a:r>
                <a:rPr lang="ru-RU" sz="1600" dirty="0" err="1" smtClean="0">
                  <a:latin typeface="Arial Narrow" pitchFamily="34" charset="0"/>
                </a:rPr>
                <a:t>ұйымдарының күндізгі оқу бөлімінде оқуын аяқтаған адамдар</a:t>
              </a:r>
              <a:r>
                <a:rPr lang="ru-RU" sz="1600" dirty="0" smtClean="0">
                  <a:latin typeface="Arial Narrow" pitchFamily="34" charset="0"/>
                </a:rPr>
                <a:t> </a:t>
              </a:r>
              <a:endParaRPr lang="ru-RU" sz="1600" dirty="0">
                <a:effectLst/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44438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7800" y="57149"/>
            <a:ext cx="10737851" cy="3266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015134" y="57151"/>
            <a:ext cx="190500" cy="3266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92099" y="69850"/>
            <a:ext cx="10623551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80000"/>
              </a:lnSpc>
              <a:buClr>
                <a:srgbClr val="C00000"/>
              </a:buClr>
            </a:pPr>
            <a:r>
              <a:rPr lang="ru-RU" altLang="ru-RU" sz="1800" b="1" dirty="0" err="1" smtClean="0">
                <a:solidFill>
                  <a:srgbClr val="C00000"/>
                </a:solidFill>
                <a:latin typeface="Century Gothic" pitchFamily="34" charset="0"/>
              </a:rPr>
              <a:t>Жиі</a:t>
            </a:r>
            <a:r>
              <a:rPr lang="ru-RU" altLang="ru-RU" sz="18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altLang="ru-RU" sz="1800" b="1" dirty="0" err="1" smtClean="0">
                <a:solidFill>
                  <a:srgbClr val="C00000"/>
                </a:solidFill>
                <a:latin typeface="Century Gothic" pitchFamily="34" charset="0"/>
              </a:rPr>
              <a:t>қойылатын</a:t>
            </a:r>
            <a:r>
              <a:rPr lang="ru-RU" altLang="ru-RU" sz="18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altLang="ru-RU" sz="1800" b="1" dirty="0" err="1" smtClean="0">
                <a:solidFill>
                  <a:srgbClr val="C00000"/>
                </a:solidFill>
                <a:latin typeface="Century Gothic" pitchFamily="34" charset="0"/>
              </a:rPr>
              <a:t>сұрақтар</a:t>
            </a:r>
            <a:endParaRPr lang="ru-RU" altLang="ru-RU" sz="18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7" name="Номер слайда 2"/>
          <p:cNvSpPr txBox="1">
            <a:spLocks/>
          </p:cNvSpPr>
          <p:nvPr/>
        </p:nvSpPr>
        <p:spPr bwMode="auto">
          <a:xfrm>
            <a:off x="11305118" y="57150"/>
            <a:ext cx="791633" cy="32663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ru-RU" altLang="ru-RU" sz="180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 bwMode="auto">
          <a:xfrm>
            <a:off x="11352742" y="57149"/>
            <a:ext cx="696383" cy="326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4E10BB0A-E24C-43E0-B18D-0BC253413C0B}" type="slidenum">
              <a:rPr lang="ru-RU" altLang="ru-RU" sz="2000" b="1">
                <a:solidFill>
                  <a:schemeClr val="bg1"/>
                </a:solidFill>
                <a:latin typeface="Century Gothic" pitchFamily="34" charset="0"/>
              </a:rPr>
              <a:pPr algn="ctr"/>
              <a:t>14</a:t>
            </a:fld>
            <a:endParaRPr lang="ru-RU" altLang="ru-RU" sz="2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171" y="727831"/>
            <a:ext cx="11525779" cy="95410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indent="361950" algn="just">
              <a:defRPr/>
            </a:pPr>
            <a:r>
              <a:rPr lang="ru-RU" sz="1400" dirty="0" err="1" smtClean="0">
                <a:latin typeface="Century Gothic" pitchFamily="34" charset="0"/>
              </a:rPr>
              <a:t>Азаматтың</a:t>
            </a:r>
            <a:r>
              <a:rPr lang="ru-RU" sz="1400" dirty="0" smtClean="0">
                <a:latin typeface="Century Gothic" pitchFamily="34" charset="0"/>
              </a:rPr>
              <a:t> МӘМС </a:t>
            </a:r>
            <a:r>
              <a:rPr lang="ru-RU" sz="1400" dirty="0" err="1" smtClean="0">
                <a:latin typeface="Century Gothic" pitchFamily="34" charset="0"/>
              </a:rPr>
              <a:t>жүйесіне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кіргенін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білу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үшін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медициналық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ұйымдағы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жұмыскерлердің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оның</a:t>
            </a:r>
            <a:r>
              <a:rPr lang="ru-RU" sz="1400" dirty="0" smtClean="0">
                <a:latin typeface="Century Gothic" pitchFamily="34" charset="0"/>
              </a:rPr>
              <a:t> ЖСН </a:t>
            </a:r>
            <a:r>
              <a:rPr lang="ru-RU" sz="1400" dirty="0" err="1" smtClean="0">
                <a:latin typeface="Century Gothic" pitchFamily="34" charset="0"/>
              </a:rPr>
              <a:t>бірыңғай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электрондық</a:t>
            </a:r>
            <a:r>
              <a:rPr lang="ru-RU" sz="1400" dirty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мәліметтер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базасына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енгізуі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жеткілікті</a:t>
            </a:r>
            <a:r>
              <a:rPr lang="ru-RU" sz="1400" dirty="0" smtClean="0">
                <a:latin typeface="Century Gothic" pitchFamily="34" charset="0"/>
              </a:rPr>
              <a:t>.  </a:t>
            </a:r>
            <a:endParaRPr lang="ru-RU" sz="1400" dirty="0">
              <a:latin typeface="Century Gothic" pitchFamily="34" charset="0"/>
            </a:endParaRPr>
          </a:p>
          <a:p>
            <a:pPr lvl="0" indent="361950" algn="just">
              <a:defRPr/>
            </a:pPr>
            <a:r>
              <a:rPr lang="ru-RU" sz="1400" b="1" i="1" dirty="0" err="1" smtClean="0">
                <a:latin typeface="Century Gothic" pitchFamily="34" charset="0"/>
              </a:rPr>
              <a:t>Егер</a:t>
            </a:r>
            <a:r>
              <a:rPr lang="ru-RU" sz="1400" b="1" i="1" dirty="0" smtClean="0">
                <a:latin typeface="Century Gothic" pitchFamily="34" charset="0"/>
              </a:rPr>
              <a:t> </a:t>
            </a:r>
            <a:r>
              <a:rPr lang="ru-RU" sz="1400" b="1" i="1" dirty="0" err="1" smtClean="0">
                <a:latin typeface="Century Gothic" pitchFamily="34" charset="0"/>
              </a:rPr>
              <a:t>сақтандырылғанын</a:t>
            </a:r>
            <a:r>
              <a:rPr lang="ru-RU" sz="1400" b="1" i="1" dirty="0" smtClean="0">
                <a:latin typeface="Century Gothic" pitchFamily="34" charset="0"/>
              </a:rPr>
              <a:t> статусы </a:t>
            </a:r>
            <a:r>
              <a:rPr lang="ru-RU" sz="1400" b="1" i="1" dirty="0" err="1" smtClean="0">
                <a:latin typeface="Century Gothic" pitchFamily="34" charset="0"/>
              </a:rPr>
              <a:t>расталса</a:t>
            </a:r>
            <a:r>
              <a:rPr lang="ru-RU" sz="1400" b="1" i="1" dirty="0" smtClean="0">
                <a:latin typeface="Century Gothic" pitchFamily="34" charset="0"/>
              </a:rPr>
              <a:t>, </a:t>
            </a:r>
            <a:r>
              <a:rPr lang="ru-RU" sz="1400" b="1" i="1" dirty="0" err="1" smtClean="0">
                <a:latin typeface="Century Gothic" pitchFamily="34" charset="0"/>
              </a:rPr>
              <a:t>жүгінген</a:t>
            </a:r>
            <a:r>
              <a:rPr lang="ru-RU" sz="1400" b="1" i="1" dirty="0" smtClean="0">
                <a:latin typeface="Century Gothic" pitchFamily="34" charset="0"/>
              </a:rPr>
              <a:t> </a:t>
            </a:r>
            <a:r>
              <a:rPr lang="ru-RU" sz="1400" b="1" i="1" dirty="0" err="1" smtClean="0">
                <a:latin typeface="Century Gothic" pitchFamily="34" charset="0"/>
              </a:rPr>
              <a:t>адам</a:t>
            </a:r>
            <a:r>
              <a:rPr lang="ru-RU" sz="1400" b="1" i="1" dirty="0" smtClean="0">
                <a:latin typeface="Century Gothic" pitchFamily="34" charset="0"/>
              </a:rPr>
              <a:t> МӘМС </a:t>
            </a:r>
            <a:r>
              <a:rPr lang="ru-RU" sz="1400" b="1" i="1" dirty="0" err="1" smtClean="0">
                <a:latin typeface="Century Gothic" pitchFamily="34" charset="0"/>
              </a:rPr>
              <a:t>ұсынатын</a:t>
            </a:r>
            <a:r>
              <a:rPr lang="ru-RU" sz="1400" b="1" i="1" dirty="0" smtClean="0">
                <a:latin typeface="Century Gothic" pitchFamily="34" charset="0"/>
              </a:rPr>
              <a:t> </a:t>
            </a:r>
            <a:r>
              <a:rPr lang="ru-RU" sz="1400" b="1" i="1" dirty="0" err="1" smtClean="0">
                <a:latin typeface="Century Gothic" pitchFamily="34" charset="0"/>
              </a:rPr>
              <a:t>қызметтердің</a:t>
            </a:r>
            <a:r>
              <a:rPr lang="ru-RU" sz="1400" b="1" i="1" dirty="0" smtClean="0">
                <a:latin typeface="Century Gothic" pitchFamily="34" charset="0"/>
              </a:rPr>
              <a:t> </a:t>
            </a:r>
            <a:r>
              <a:rPr lang="ru-RU" sz="1400" b="1" i="1" dirty="0" err="1" smtClean="0">
                <a:latin typeface="Century Gothic" pitchFamily="34" charset="0"/>
              </a:rPr>
              <a:t>барлық</a:t>
            </a:r>
            <a:r>
              <a:rPr lang="ru-RU" sz="1400" b="1" i="1" dirty="0" smtClean="0">
                <a:latin typeface="Century Gothic" pitchFamily="34" charset="0"/>
              </a:rPr>
              <a:t> </a:t>
            </a:r>
            <a:r>
              <a:rPr lang="ru-RU" sz="1400" b="1" i="1" dirty="0" err="1" smtClean="0">
                <a:latin typeface="Century Gothic" pitchFamily="34" charset="0"/>
              </a:rPr>
              <a:t>спектрін</a:t>
            </a:r>
            <a:r>
              <a:rPr lang="ru-RU" sz="1400" b="1" i="1" dirty="0" smtClean="0">
                <a:latin typeface="Century Gothic" pitchFamily="34" charset="0"/>
              </a:rPr>
              <a:t> </a:t>
            </a:r>
            <a:r>
              <a:rPr lang="ru-RU" sz="1400" b="1" i="1" dirty="0" err="1" smtClean="0">
                <a:latin typeface="Century Gothic" pitchFamily="34" charset="0"/>
              </a:rPr>
              <a:t>алуға</a:t>
            </a:r>
            <a:r>
              <a:rPr lang="ru-RU" sz="1400" b="1" i="1" dirty="0" smtClean="0">
                <a:latin typeface="Century Gothic" pitchFamily="34" charset="0"/>
              </a:rPr>
              <a:t> </a:t>
            </a:r>
            <a:r>
              <a:rPr lang="ru-RU" sz="1400" b="1" i="1" dirty="0" err="1" smtClean="0">
                <a:latin typeface="Century Gothic" pitchFamily="34" charset="0"/>
              </a:rPr>
              <a:t>құқығы</a:t>
            </a:r>
            <a:r>
              <a:rPr lang="ru-RU" sz="1400" b="1" i="1" dirty="0" smtClean="0">
                <a:latin typeface="Century Gothic" pitchFamily="34" charset="0"/>
              </a:rPr>
              <a:t> бар. </a:t>
            </a:r>
            <a:r>
              <a:rPr lang="ru-RU" sz="1400" b="1" i="1" dirty="0">
                <a:latin typeface="Century Gothic" pitchFamily="34" charset="0"/>
              </a:rPr>
              <a:t> </a:t>
            </a:r>
            <a:endParaRPr kumimoji="0" lang="ru-RU" sz="14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5316" y="1700809"/>
            <a:ext cx="117473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 smtClean="0">
                <a:latin typeface="Century Gothic" pitchFamily="34" charset="0"/>
              </a:rPr>
              <a:t>Өзін</a:t>
            </a:r>
            <a:r>
              <a:rPr lang="ru-RU" sz="1600" b="1" dirty="0" smtClean="0">
                <a:latin typeface="Century Gothic" pitchFamily="34" charset="0"/>
              </a:rPr>
              <a:t> </a:t>
            </a:r>
            <a:r>
              <a:rPr lang="ru-RU" sz="1600" b="1" dirty="0" err="1" smtClean="0">
                <a:latin typeface="Century Gothic" pitchFamily="34" charset="0"/>
              </a:rPr>
              <a:t>жұмыспен</a:t>
            </a:r>
            <a:r>
              <a:rPr lang="ru-RU" sz="1600" b="1" dirty="0" smtClean="0">
                <a:latin typeface="Century Gothic" pitchFamily="34" charset="0"/>
              </a:rPr>
              <a:t> </a:t>
            </a:r>
            <a:r>
              <a:rPr lang="ru-RU" sz="1600" b="1" dirty="0" err="1" smtClean="0">
                <a:latin typeface="Century Gothic" pitchFamily="34" charset="0"/>
              </a:rPr>
              <a:t>қамтушы</a:t>
            </a:r>
            <a:r>
              <a:rPr lang="ru-RU" sz="1600" b="1" dirty="0" smtClean="0">
                <a:latin typeface="Century Gothic" pitchFamily="34" charset="0"/>
              </a:rPr>
              <a:t> </a:t>
            </a:r>
            <a:r>
              <a:rPr lang="ru-RU" sz="1600" b="1" dirty="0" err="1" smtClean="0">
                <a:latin typeface="Century Gothic" pitchFamily="34" charset="0"/>
              </a:rPr>
              <a:t>және</a:t>
            </a:r>
            <a:r>
              <a:rPr lang="ru-RU" sz="1600" b="1" dirty="0" smtClean="0">
                <a:latin typeface="Century Gothic" pitchFamily="34" charset="0"/>
              </a:rPr>
              <a:t> </a:t>
            </a:r>
            <a:r>
              <a:rPr lang="ru-RU" sz="1600" b="1" dirty="0" err="1" smtClean="0">
                <a:latin typeface="Century Gothic" pitchFamily="34" charset="0"/>
              </a:rPr>
              <a:t>жұмыссыз</a:t>
            </a:r>
            <a:r>
              <a:rPr lang="ru-RU" sz="1600" b="1" dirty="0" smtClean="0">
                <a:latin typeface="Century Gothic" pitchFamily="34" charset="0"/>
              </a:rPr>
              <a:t> </a:t>
            </a:r>
            <a:r>
              <a:rPr lang="ru-RU" sz="1600" b="1" dirty="0" err="1" smtClean="0">
                <a:latin typeface="Century Gothic" pitchFamily="34" charset="0"/>
              </a:rPr>
              <a:t>азаматтар</a:t>
            </a:r>
            <a:r>
              <a:rPr lang="ru-RU" sz="1600" b="1" dirty="0" smtClean="0">
                <a:latin typeface="Century Gothic" pitchFamily="34" charset="0"/>
              </a:rPr>
              <a:t> </a:t>
            </a:r>
            <a:r>
              <a:rPr lang="ru-RU" sz="1600" b="1" dirty="0" err="1" smtClean="0">
                <a:latin typeface="Century Gothic" pitchFamily="34" charset="0"/>
              </a:rPr>
              <a:t>қалай</a:t>
            </a:r>
            <a:r>
              <a:rPr lang="ru-RU" sz="1600" b="1" dirty="0" smtClean="0">
                <a:latin typeface="Century Gothic" pitchFamily="34" charset="0"/>
              </a:rPr>
              <a:t> МӘМС </a:t>
            </a:r>
            <a:r>
              <a:rPr lang="ru-RU" sz="1600" b="1" dirty="0" err="1" smtClean="0">
                <a:latin typeface="Century Gothic" pitchFamily="34" charset="0"/>
              </a:rPr>
              <a:t>жүйесінің</a:t>
            </a:r>
            <a:r>
              <a:rPr lang="ru-RU" sz="1600" b="1" dirty="0" smtClean="0">
                <a:latin typeface="Century Gothic" pitchFamily="34" charset="0"/>
              </a:rPr>
              <a:t> </a:t>
            </a:r>
            <a:r>
              <a:rPr lang="ru-RU" sz="1600" b="1" dirty="0" err="1" smtClean="0">
                <a:latin typeface="Century Gothic" pitchFamily="34" charset="0"/>
              </a:rPr>
              <a:t>қатысушысы</a:t>
            </a:r>
            <a:r>
              <a:rPr lang="ru-RU" sz="1600" b="1" dirty="0" smtClean="0">
                <a:latin typeface="Century Gothic" pitchFamily="34" charset="0"/>
              </a:rPr>
              <a:t> бола </a:t>
            </a:r>
            <a:r>
              <a:rPr lang="ru-RU" sz="1600" b="1" dirty="0" err="1" smtClean="0">
                <a:latin typeface="Century Gothic" pitchFamily="34" charset="0"/>
              </a:rPr>
              <a:t>алады</a:t>
            </a:r>
            <a:r>
              <a:rPr lang="ru-RU" sz="1600" b="1" dirty="0" smtClean="0">
                <a:latin typeface="Century Gothic" pitchFamily="34" charset="0"/>
              </a:rPr>
              <a:t>?</a:t>
            </a:r>
            <a:endParaRPr lang="ru-RU" sz="1600" b="1" dirty="0"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5779" y="404664"/>
            <a:ext cx="111708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err="1" smtClean="0">
                <a:latin typeface="Century Gothic" pitchFamily="34" charset="0"/>
              </a:rPr>
              <a:t>Азаматтың</a:t>
            </a:r>
            <a:r>
              <a:rPr lang="ru-RU" sz="1600" b="1" dirty="0" smtClean="0">
                <a:latin typeface="Century Gothic" pitchFamily="34" charset="0"/>
              </a:rPr>
              <a:t> «</a:t>
            </a:r>
            <a:r>
              <a:rPr lang="ru-RU" sz="1600" b="1" dirty="0" err="1" smtClean="0">
                <a:latin typeface="Century Gothic" pitchFamily="34" charset="0"/>
              </a:rPr>
              <a:t>сақтандырылғанын</a:t>
            </a:r>
            <a:r>
              <a:rPr lang="ru-RU" sz="1600" b="1" dirty="0" smtClean="0">
                <a:latin typeface="Century Gothic" pitchFamily="34" charset="0"/>
              </a:rPr>
              <a:t>» </a:t>
            </a:r>
            <a:r>
              <a:rPr lang="ru-RU" sz="1600" b="1" dirty="0" err="1" smtClean="0">
                <a:latin typeface="Century Gothic" pitchFamily="34" charset="0"/>
              </a:rPr>
              <a:t>қалай</a:t>
            </a:r>
            <a:r>
              <a:rPr lang="ru-RU" sz="1600" b="1" dirty="0" smtClean="0">
                <a:latin typeface="Century Gothic" pitchFamily="34" charset="0"/>
              </a:rPr>
              <a:t> </a:t>
            </a:r>
            <a:r>
              <a:rPr lang="ru-RU" sz="1600" b="1" dirty="0" err="1" smtClean="0">
                <a:latin typeface="Century Gothic" pitchFamily="34" charset="0"/>
              </a:rPr>
              <a:t>білуге</a:t>
            </a:r>
            <a:r>
              <a:rPr lang="ru-RU" sz="1600" b="1" dirty="0" smtClean="0">
                <a:latin typeface="Century Gothic" pitchFamily="34" charset="0"/>
              </a:rPr>
              <a:t> </a:t>
            </a:r>
            <a:r>
              <a:rPr lang="ru-RU" sz="1600" b="1" dirty="0" err="1" smtClean="0">
                <a:latin typeface="Century Gothic" pitchFamily="34" charset="0"/>
              </a:rPr>
              <a:t>болады</a:t>
            </a:r>
            <a:r>
              <a:rPr lang="ru-RU" sz="1600" b="1" dirty="0" smtClean="0">
                <a:latin typeface="Century Gothic" pitchFamily="34" charset="0"/>
              </a:rPr>
              <a:t>? </a:t>
            </a:r>
            <a:endParaRPr lang="ru-RU" sz="1050" kern="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0861" y="2285583"/>
            <a:ext cx="11516088" cy="73866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indent="361950" algn="just"/>
            <a:r>
              <a:rPr lang="ru-RU" sz="1400" dirty="0" smtClean="0">
                <a:latin typeface="Century Gothic" pitchFamily="34" charset="0"/>
              </a:rPr>
              <a:t>Жеке </a:t>
            </a:r>
            <a:r>
              <a:rPr lang="ru-RU" sz="1400" dirty="0" err="1" smtClean="0">
                <a:latin typeface="Century Gothic" pitchFamily="34" charset="0"/>
              </a:rPr>
              <a:t>кәсіпкерлерге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жергілікті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салық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органдарына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тіркелген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жөн</a:t>
            </a:r>
            <a:r>
              <a:rPr lang="ru-RU" sz="1400" dirty="0" smtClean="0">
                <a:latin typeface="Century Gothic" pitchFamily="34" charset="0"/>
              </a:rPr>
              <a:t>.  </a:t>
            </a:r>
            <a:endParaRPr lang="ru-RU" sz="1400" dirty="0">
              <a:latin typeface="Century Gothic" pitchFamily="34" charset="0"/>
            </a:endParaRPr>
          </a:p>
          <a:p>
            <a:pPr indent="361950" algn="just"/>
            <a:r>
              <a:rPr lang="ru-RU" sz="1400" dirty="0" err="1" smtClean="0">
                <a:latin typeface="Century Gothic" pitchFamily="34" charset="0"/>
              </a:rPr>
              <a:t>Жұмыс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болмаған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жағдайда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жұмыспен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қамту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органдарында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тіркеліп</a:t>
            </a:r>
            <a:r>
              <a:rPr lang="ru-RU" sz="1400" dirty="0" smtClean="0">
                <a:latin typeface="Century Gothic" pitchFamily="34" charset="0"/>
              </a:rPr>
              <a:t>, </a:t>
            </a:r>
            <a:r>
              <a:rPr lang="ru-RU" sz="1400" dirty="0" err="1" smtClean="0">
                <a:latin typeface="Century Gothic" pitchFamily="34" charset="0"/>
              </a:rPr>
              <a:t>жұмыссыз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статусын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алу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қажет</a:t>
            </a:r>
            <a:r>
              <a:rPr lang="ru-RU" sz="1400" dirty="0" smtClean="0">
                <a:latin typeface="Century Gothic" pitchFamily="34" charset="0"/>
              </a:rPr>
              <a:t>.  </a:t>
            </a:r>
            <a:endParaRPr lang="ru-RU" sz="1400" dirty="0">
              <a:latin typeface="Century Gothic" pitchFamily="34" charset="0"/>
            </a:endParaRPr>
          </a:p>
          <a:p>
            <a:pPr indent="361950" algn="just"/>
            <a:r>
              <a:rPr lang="ru-RU" sz="1400" b="1" i="1" dirty="0" err="1" smtClean="0">
                <a:latin typeface="Century Gothic" pitchFamily="34" charset="0"/>
              </a:rPr>
              <a:t>Жұмыссыз</a:t>
            </a:r>
            <a:r>
              <a:rPr lang="ru-RU" sz="1400" b="1" i="1" dirty="0" smtClean="0">
                <a:latin typeface="Century Gothic" pitchFamily="34" charset="0"/>
              </a:rPr>
              <a:t> </a:t>
            </a:r>
            <a:r>
              <a:rPr lang="ru-RU" sz="1400" b="1" i="1" dirty="0" err="1" smtClean="0">
                <a:latin typeface="Century Gothic" pitchFamily="34" charset="0"/>
              </a:rPr>
              <a:t>ретінде</a:t>
            </a:r>
            <a:r>
              <a:rPr lang="ru-RU" sz="1400" b="1" i="1" dirty="0" smtClean="0">
                <a:latin typeface="Century Gothic" pitchFamily="34" charset="0"/>
              </a:rPr>
              <a:t> </a:t>
            </a:r>
            <a:r>
              <a:rPr lang="ru-RU" sz="1400" b="1" i="1" dirty="0" err="1" smtClean="0">
                <a:latin typeface="Century Gothic" pitchFamily="34" charset="0"/>
              </a:rPr>
              <a:t>тіркелген</a:t>
            </a:r>
            <a:r>
              <a:rPr lang="ru-RU" sz="1400" b="1" i="1" dirty="0" smtClean="0">
                <a:latin typeface="Century Gothic" pitchFamily="34" charset="0"/>
              </a:rPr>
              <a:t> </a:t>
            </a:r>
            <a:r>
              <a:rPr lang="ru-RU" sz="1400" b="1" i="1" dirty="0" err="1" smtClean="0">
                <a:latin typeface="Century Gothic" pitchFamily="34" charset="0"/>
              </a:rPr>
              <a:t>азаматтар</a:t>
            </a:r>
            <a:r>
              <a:rPr lang="ru-RU" sz="1400" b="1" i="1" dirty="0" smtClean="0">
                <a:latin typeface="Century Gothic" pitchFamily="34" charset="0"/>
              </a:rPr>
              <a:t> </a:t>
            </a:r>
            <a:r>
              <a:rPr lang="ru-RU" sz="1400" b="1" i="1" dirty="0" err="1" smtClean="0">
                <a:latin typeface="Century Gothic" pitchFamily="34" charset="0"/>
              </a:rPr>
              <a:t>үшін</a:t>
            </a:r>
            <a:r>
              <a:rPr lang="ru-RU" sz="1400" b="1" i="1" dirty="0" smtClean="0">
                <a:latin typeface="Century Gothic" pitchFamily="34" charset="0"/>
              </a:rPr>
              <a:t> </a:t>
            </a:r>
            <a:r>
              <a:rPr lang="ru-RU" sz="1400" b="1" i="1" dirty="0" err="1" smtClean="0">
                <a:latin typeface="Century Gothic" pitchFamily="34" charset="0"/>
              </a:rPr>
              <a:t>жарналарды</a:t>
            </a:r>
            <a:r>
              <a:rPr lang="ru-RU" sz="1400" b="1" i="1" dirty="0" smtClean="0">
                <a:latin typeface="Century Gothic" pitchFamily="34" charset="0"/>
              </a:rPr>
              <a:t> </a:t>
            </a:r>
            <a:r>
              <a:rPr lang="ru-RU" sz="1400" b="1" i="1" dirty="0" err="1" smtClean="0">
                <a:latin typeface="Century Gothic" pitchFamily="34" charset="0"/>
              </a:rPr>
              <a:t>мемлекет</a:t>
            </a:r>
            <a:r>
              <a:rPr lang="ru-RU" sz="1400" b="1" i="1" dirty="0" smtClean="0">
                <a:latin typeface="Century Gothic" pitchFamily="34" charset="0"/>
              </a:rPr>
              <a:t> </a:t>
            </a:r>
            <a:r>
              <a:rPr lang="ru-RU" sz="1400" b="1" i="1" dirty="0" err="1" smtClean="0">
                <a:latin typeface="Century Gothic" pitchFamily="34" charset="0"/>
              </a:rPr>
              <a:t>жүзеге</a:t>
            </a:r>
            <a:r>
              <a:rPr lang="ru-RU" sz="1400" b="1" i="1" dirty="0" smtClean="0">
                <a:latin typeface="Century Gothic" pitchFamily="34" charset="0"/>
              </a:rPr>
              <a:t> </a:t>
            </a:r>
            <a:r>
              <a:rPr lang="ru-RU" sz="1400" b="1" i="1" dirty="0" err="1" smtClean="0">
                <a:latin typeface="Century Gothic" pitchFamily="34" charset="0"/>
              </a:rPr>
              <a:t>асырады</a:t>
            </a:r>
            <a:endParaRPr lang="ru-RU" sz="1400" b="1" i="1" dirty="0">
              <a:latin typeface="Century Gothic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1171" y="3861048"/>
            <a:ext cx="11525779" cy="52322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indent="361950" algn="just"/>
            <a:r>
              <a:rPr lang="ru-RU" sz="1400" dirty="0" err="1" smtClean="0">
                <a:latin typeface="Century Gothic" pitchFamily="34" charset="0"/>
              </a:rPr>
              <a:t>Жұмыс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беруші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есеп</a:t>
            </a:r>
            <a:r>
              <a:rPr lang="ru-RU" sz="1400" dirty="0" smtClean="0">
                <a:latin typeface="Century Gothic" pitchFamily="34" charset="0"/>
              </a:rPr>
              <a:t> беру </a:t>
            </a:r>
            <a:r>
              <a:rPr lang="ru-RU" sz="1400" dirty="0" err="1" smtClean="0">
                <a:latin typeface="Century Gothic" pitchFamily="34" charset="0"/>
              </a:rPr>
              <a:t>айынан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кейінгі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айдың</a:t>
            </a:r>
            <a:r>
              <a:rPr lang="ru-RU" sz="1400" dirty="0" smtClean="0">
                <a:latin typeface="Century Gothic" pitchFamily="34" charset="0"/>
              </a:rPr>
              <a:t> 15 </a:t>
            </a:r>
            <a:r>
              <a:rPr lang="ru-RU" sz="1400" dirty="0" err="1" smtClean="0">
                <a:latin typeface="Century Gothic" pitchFamily="34" charset="0"/>
              </a:rPr>
              <a:t>күнінен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кешіктірмей</a:t>
            </a:r>
            <a:r>
              <a:rPr lang="ru-RU" sz="1400" dirty="0" smtClean="0">
                <a:latin typeface="Century Gothic" pitchFamily="34" charset="0"/>
              </a:rPr>
              <a:t>, </a:t>
            </a:r>
            <a:r>
              <a:rPr lang="ru-RU" sz="1400" dirty="0" err="1" smtClean="0">
                <a:latin typeface="Century Gothic" pitchFamily="34" charset="0"/>
              </a:rPr>
              <a:t>аударымдар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және</a:t>
            </a:r>
            <a:r>
              <a:rPr lang="ru-RU" sz="1400" dirty="0" smtClean="0">
                <a:latin typeface="Century Gothic" pitchFamily="34" charset="0"/>
              </a:rPr>
              <a:t> (</a:t>
            </a:r>
            <a:r>
              <a:rPr lang="ru-RU" sz="1400" dirty="0" err="1" smtClean="0">
                <a:latin typeface="Century Gothic" pitchFamily="34" charset="0"/>
              </a:rPr>
              <a:t>немесе</a:t>
            </a:r>
            <a:r>
              <a:rPr lang="ru-RU" sz="1400" dirty="0" smtClean="0">
                <a:latin typeface="Century Gothic" pitchFamily="34" charset="0"/>
              </a:rPr>
              <a:t>) </a:t>
            </a:r>
            <a:r>
              <a:rPr lang="ru-RU" sz="1400" dirty="0" err="1" smtClean="0">
                <a:latin typeface="Century Gothic" pitchFamily="34" charset="0"/>
              </a:rPr>
              <a:t>жарналар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төленетін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жұмыскерлерге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аударылған</a:t>
            </a:r>
            <a:r>
              <a:rPr lang="ru-RU" sz="1400" dirty="0" smtClean="0">
                <a:latin typeface="Century Gothic" pitchFamily="34" charset="0"/>
              </a:rPr>
              <a:t> (</a:t>
            </a:r>
            <a:r>
              <a:rPr lang="ru-RU" sz="1400" dirty="0" err="1" smtClean="0">
                <a:latin typeface="Century Gothic" pitchFamily="34" charset="0"/>
              </a:rPr>
              <a:t>ұсталған</a:t>
            </a:r>
            <a:r>
              <a:rPr lang="ru-RU" sz="1400" dirty="0" smtClean="0">
                <a:latin typeface="Century Gothic" pitchFamily="34" charset="0"/>
              </a:rPr>
              <a:t>) </a:t>
            </a:r>
            <a:r>
              <a:rPr lang="ru-RU" sz="1400" dirty="0" err="1" smtClean="0">
                <a:latin typeface="Century Gothic" pitchFamily="34" charset="0"/>
              </a:rPr>
              <a:t>аударымдар</a:t>
            </a:r>
            <a:r>
              <a:rPr lang="ru-RU" sz="1400" dirty="0" smtClean="0">
                <a:latin typeface="Century Gothic" pitchFamily="34" charset="0"/>
              </a:rPr>
              <a:t> мен </a:t>
            </a:r>
            <a:r>
              <a:rPr lang="ru-RU" sz="1400" dirty="0" err="1" smtClean="0">
                <a:latin typeface="Century Gothic" pitchFamily="34" charset="0"/>
              </a:rPr>
              <a:t>жарналар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туралы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мәлімет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береді</a:t>
            </a:r>
            <a:r>
              <a:rPr lang="ru-RU" sz="1400" dirty="0" smtClean="0">
                <a:latin typeface="Century Gothic" pitchFamily="34" charset="0"/>
              </a:rPr>
              <a:t>. </a:t>
            </a:r>
            <a:endParaRPr lang="ru-RU" sz="1400" dirty="0">
              <a:latin typeface="Century Gothic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6894" y="3403739"/>
            <a:ext cx="115548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 smtClean="0">
                <a:latin typeface="Century Gothic" pitchFamily="34" charset="0"/>
              </a:rPr>
              <a:t>Жұмыс</a:t>
            </a:r>
            <a:r>
              <a:rPr lang="ru-RU" sz="1600" b="1" dirty="0" smtClean="0">
                <a:latin typeface="Century Gothic" pitchFamily="34" charset="0"/>
              </a:rPr>
              <a:t> </a:t>
            </a:r>
            <a:r>
              <a:rPr lang="ru-RU" sz="1600" b="1" dirty="0" err="1" smtClean="0">
                <a:latin typeface="Century Gothic" pitchFamily="34" charset="0"/>
              </a:rPr>
              <a:t>беруші</a:t>
            </a:r>
            <a:r>
              <a:rPr lang="ru-RU" sz="1600" b="1" dirty="0" smtClean="0">
                <a:latin typeface="Century Gothic" pitchFamily="34" charset="0"/>
              </a:rPr>
              <a:t> </a:t>
            </a:r>
            <a:r>
              <a:rPr lang="ru-RU" sz="1600" b="1" dirty="0" err="1" smtClean="0">
                <a:latin typeface="Century Gothic" pitchFamily="34" charset="0"/>
              </a:rPr>
              <a:t>жұмыскер</a:t>
            </a:r>
            <a:r>
              <a:rPr lang="ru-RU" sz="1600" b="1" dirty="0" smtClean="0">
                <a:latin typeface="Century Gothic" pitchFamily="34" charset="0"/>
              </a:rPr>
              <a:t> </a:t>
            </a:r>
            <a:r>
              <a:rPr lang="ru-RU" sz="1600" b="1" dirty="0" err="1" smtClean="0">
                <a:latin typeface="Century Gothic" pitchFamily="34" charset="0"/>
              </a:rPr>
              <a:t>үшін</a:t>
            </a:r>
            <a:r>
              <a:rPr lang="ru-RU" sz="1600" b="1" dirty="0" smtClean="0">
                <a:latin typeface="Century Gothic" pitchFamily="34" charset="0"/>
              </a:rPr>
              <a:t> </a:t>
            </a:r>
            <a:r>
              <a:rPr lang="ru-RU" sz="1600" b="1" dirty="0" err="1" smtClean="0">
                <a:latin typeface="Century Gothic" pitchFamily="34" charset="0"/>
              </a:rPr>
              <a:t>аударымдар</a:t>
            </a:r>
            <a:r>
              <a:rPr lang="ru-RU" sz="1600" b="1" dirty="0" smtClean="0">
                <a:latin typeface="Century Gothic" pitchFamily="34" charset="0"/>
              </a:rPr>
              <a:t> </a:t>
            </a:r>
            <a:r>
              <a:rPr lang="ru-RU" sz="1600" b="1" dirty="0" err="1" smtClean="0">
                <a:latin typeface="Century Gothic" pitchFamily="34" charset="0"/>
              </a:rPr>
              <a:t>жүргізетінін</a:t>
            </a:r>
            <a:r>
              <a:rPr lang="ru-RU" sz="1600" b="1" dirty="0" smtClean="0">
                <a:latin typeface="Century Gothic" pitchFamily="34" charset="0"/>
              </a:rPr>
              <a:t> </a:t>
            </a:r>
            <a:r>
              <a:rPr lang="ru-RU" sz="1600" b="1" dirty="0" err="1" smtClean="0">
                <a:latin typeface="Century Gothic" pitchFamily="34" charset="0"/>
              </a:rPr>
              <a:t>қалай</a:t>
            </a:r>
            <a:r>
              <a:rPr lang="ru-RU" sz="1600" b="1" dirty="0" smtClean="0">
                <a:latin typeface="Century Gothic" pitchFamily="34" charset="0"/>
              </a:rPr>
              <a:t> </a:t>
            </a:r>
            <a:r>
              <a:rPr lang="ru-RU" sz="1600" b="1" dirty="0" err="1" smtClean="0">
                <a:latin typeface="Century Gothic" pitchFamily="34" charset="0"/>
              </a:rPr>
              <a:t>білуге</a:t>
            </a:r>
            <a:r>
              <a:rPr lang="ru-RU" sz="1600" b="1" dirty="0" smtClean="0">
                <a:latin typeface="Century Gothic" pitchFamily="34" charset="0"/>
              </a:rPr>
              <a:t> </a:t>
            </a:r>
            <a:r>
              <a:rPr lang="ru-RU" sz="1600" b="1" dirty="0" err="1" smtClean="0">
                <a:latin typeface="Century Gothic" pitchFamily="34" charset="0"/>
              </a:rPr>
              <a:t>болады</a:t>
            </a:r>
            <a:r>
              <a:rPr lang="ru-RU" sz="1600" b="1" dirty="0" smtClean="0">
                <a:latin typeface="Century Gothic" pitchFamily="34" charset="0"/>
              </a:rPr>
              <a:t>?</a:t>
            </a:r>
            <a:endParaRPr lang="ru-RU" sz="1600" b="1" dirty="0">
              <a:latin typeface="Century Gothic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0861" y="5066600"/>
            <a:ext cx="11525779" cy="52322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indent="361950" algn="just"/>
            <a:r>
              <a:rPr lang="ru-RU" sz="1400" dirty="0" err="1" smtClean="0">
                <a:latin typeface="Century Gothic" pitchFamily="34" charset="0"/>
              </a:rPr>
              <a:t>Стационарды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еркін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таңдау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қағидаты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емдеуге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жатқызу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жоспарлары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кезінде</a:t>
            </a:r>
            <a:r>
              <a:rPr lang="ru-RU" sz="1400" dirty="0" smtClean="0">
                <a:latin typeface="Century Gothic" pitchFamily="34" charset="0"/>
              </a:rPr>
              <a:t> МӘМС </a:t>
            </a:r>
            <a:r>
              <a:rPr lang="ru-RU" sz="1400" dirty="0" err="1" smtClean="0">
                <a:latin typeface="Century Gothic" pitchFamily="34" charset="0"/>
              </a:rPr>
              <a:t>шеңберінде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сақталады</a:t>
            </a:r>
            <a:r>
              <a:rPr lang="ru-RU" sz="1400" dirty="0" smtClean="0">
                <a:latin typeface="Century Gothic" pitchFamily="34" charset="0"/>
              </a:rPr>
              <a:t>. </a:t>
            </a:r>
            <a:endParaRPr lang="ru-RU" sz="1400" dirty="0">
              <a:latin typeface="Century Gothic" pitchFamily="34" charset="0"/>
            </a:endParaRPr>
          </a:p>
          <a:p>
            <a:pPr indent="361950" algn="just"/>
            <a:r>
              <a:rPr lang="ru-RU" sz="1400" dirty="0" err="1" smtClean="0">
                <a:latin typeface="Century Gothic" pitchFamily="34" charset="0"/>
              </a:rPr>
              <a:t>Азаматтар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жылына</a:t>
            </a:r>
            <a:r>
              <a:rPr lang="ru-RU" sz="1400" dirty="0" smtClean="0">
                <a:latin typeface="Century Gothic" pitchFamily="34" charset="0"/>
              </a:rPr>
              <a:t> 2 </a:t>
            </a:r>
            <a:r>
              <a:rPr lang="ru-RU" sz="1400" dirty="0" err="1" smtClean="0">
                <a:latin typeface="Century Gothic" pitchFamily="34" charset="0"/>
              </a:rPr>
              <a:t>рет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емханадан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есептен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шығып</a:t>
            </a:r>
            <a:r>
              <a:rPr lang="ru-RU" sz="1400" dirty="0" smtClean="0">
                <a:latin typeface="Century Gothic" pitchFamily="34" charset="0"/>
              </a:rPr>
              <a:t>, </a:t>
            </a:r>
            <a:r>
              <a:rPr lang="ru-RU" sz="1400" dirty="0" err="1" smtClean="0">
                <a:latin typeface="Century Gothic" pitchFamily="34" charset="0"/>
              </a:rPr>
              <a:t>басқа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емханаға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тіркеле</a:t>
            </a:r>
            <a:r>
              <a:rPr lang="ru-RU" sz="1400" dirty="0" smtClean="0">
                <a:latin typeface="Century Gothic" pitchFamily="34" charset="0"/>
              </a:rPr>
              <a:t> </a:t>
            </a:r>
            <a:r>
              <a:rPr lang="ru-RU" sz="1400" dirty="0" err="1" smtClean="0">
                <a:latin typeface="Century Gothic" pitchFamily="34" charset="0"/>
              </a:rPr>
              <a:t>алады</a:t>
            </a:r>
            <a:r>
              <a:rPr lang="ru-RU" sz="1400" dirty="0" smtClean="0">
                <a:latin typeface="Century Gothic" pitchFamily="34" charset="0"/>
              </a:rPr>
              <a:t>. </a:t>
            </a:r>
            <a:endParaRPr lang="ru-RU" sz="1400" dirty="0">
              <a:latin typeface="Century Gothic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5469" y="4778568"/>
            <a:ext cx="115548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 smtClean="0">
                <a:latin typeface="Century Gothic" pitchFamily="34" charset="0"/>
              </a:rPr>
              <a:t>Еркін</a:t>
            </a:r>
            <a:r>
              <a:rPr lang="ru-RU" sz="1600" b="1" dirty="0" smtClean="0">
                <a:latin typeface="Century Gothic" pitchFamily="34" charset="0"/>
              </a:rPr>
              <a:t> </a:t>
            </a:r>
            <a:r>
              <a:rPr lang="ru-RU" sz="1600" b="1" dirty="0" err="1" smtClean="0">
                <a:latin typeface="Century Gothic" pitchFamily="34" charset="0"/>
              </a:rPr>
              <a:t>таңдау</a:t>
            </a:r>
            <a:r>
              <a:rPr lang="ru-RU" sz="1600" b="1" dirty="0" smtClean="0">
                <a:latin typeface="Century Gothic" pitchFamily="34" charset="0"/>
              </a:rPr>
              <a:t> </a:t>
            </a:r>
            <a:r>
              <a:rPr lang="ru-RU" sz="1600" b="1" dirty="0" err="1" smtClean="0">
                <a:latin typeface="Century Gothic" pitchFamily="34" charset="0"/>
              </a:rPr>
              <a:t>қағидаты</a:t>
            </a:r>
            <a:r>
              <a:rPr lang="ru-RU" sz="1600" b="1" dirty="0" smtClean="0">
                <a:latin typeface="Century Gothic" pitchFamily="34" charset="0"/>
              </a:rPr>
              <a:t> </a:t>
            </a:r>
            <a:r>
              <a:rPr lang="ru-RU" sz="1600" b="1" dirty="0" err="1" smtClean="0">
                <a:latin typeface="Century Gothic" pitchFamily="34" charset="0"/>
              </a:rPr>
              <a:t>сақтала</a:t>
            </a:r>
            <a:r>
              <a:rPr lang="ru-RU" sz="1600" b="1" dirty="0" smtClean="0">
                <a:latin typeface="Century Gothic" pitchFamily="34" charset="0"/>
              </a:rPr>
              <a:t> </a:t>
            </a:r>
            <a:r>
              <a:rPr lang="ru-RU" sz="1600" b="1" dirty="0" err="1" smtClean="0">
                <a:latin typeface="Century Gothic" pitchFamily="34" charset="0"/>
              </a:rPr>
              <a:t>ма</a:t>
            </a:r>
            <a:r>
              <a:rPr lang="ru-RU" sz="1600" b="1" dirty="0" smtClean="0">
                <a:latin typeface="Century Gothic" pitchFamily="34" charset="0"/>
              </a:rPr>
              <a:t>?</a:t>
            </a:r>
            <a:endParaRPr lang="ru-RU" sz="1600" b="1" dirty="0">
              <a:latin typeface="Century Gothic" pitchFamily="34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1565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350" y="260648"/>
            <a:ext cx="117133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err="1" smtClean="0">
                <a:solidFill>
                  <a:srgbClr val="7030A0"/>
                </a:solidFill>
              </a:rPr>
              <a:t>Барлық</a:t>
            </a:r>
            <a:r>
              <a:rPr lang="ru-RU" sz="2600" b="1" dirty="0" smtClean="0">
                <a:solidFill>
                  <a:srgbClr val="7030A0"/>
                </a:solidFill>
              </a:rPr>
              <a:t> медицина </a:t>
            </a:r>
            <a:r>
              <a:rPr lang="ru-RU" sz="2600" b="1" dirty="0" err="1" smtClean="0">
                <a:solidFill>
                  <a:srgbClr val="7030A0"/>
                </a:solidFill>
              </a:rPr>
              <a:t>ұйымдары</a:t>
            </a:r>
            <a:r>
              <a:rPr lang="ru-RU" sz="2600" b="1" dirty="0" smtClean="0">
                <a:solidFill>
                  <a:srgbClr val="7030A0"/>
                </a:solidFill>
              </a:rPr>
              <a:t> </a:t>
            </a:r>
            <a:r>
              <a:rPr lang="ru-RU" sz="2600" b="1" dirty="0">
                <a:solidFill>
                  <a:srgbClr val="7030A0"/>
                </a:solidFill>
              </a:rPr>
              <a:t>ҚР </a:t>
            </a:r>
            <a:r>
              <a:rPr lang="ru-RU" sz="2600" b="1" dirty="0" err="1">
                <a:solidFill>
                  <a:srgbClr val="7030A0"/>
                </a:solidFill>
              </a:rPr>
              <a:t>сақтандырылған</a:t>
            </a:r>
            <a:r>
              <a:rPr lang="ru-RU" sz="2600" b="1" dirty="0">
                <a:solidFill>
                  <a:srgbClr val="7030A0"/>
                </a:solidFill>
              </a:rPr>
              <a:t> </a:t>
            </a:r>
            <a:r>
              <a:rPr lang="ru-RU" sz="2600" b="1" dirty="0" err="1" smtClean="0">
                <a:solidFill>
                  <a:srgbClr val="7030A0"/>
                </a:solidFill>
              </a:rPr>
              <a:t>азаматтарының</a:t>
            </a:r>
            <a:r>
              <a:rPr lang="ru-RU" sz="2600" b="1" dirty="0">
                <a:solidFill>
                  <a:srgbClr val="7030A0"/>
                </a:solidFill>
              </a:rPr>
              <a:t> </a:t>
            </a:r>
            <a:r>
              <a:rPr lang="ru-RU" sz="2600" b="1" dirty="0" err="1" smtClean="0">
                <a:solidFill>
                  <a:srgbClr val="7030A0"/>
                </a:solidFill>
              </a:rPr>
              <a:t>бірыңғай</a:t>
            </a:r>
            <a:r>
              <a:rPr lang="ru-RU" sz="2600" b="1" dirty="0" smtClean="0">
                <a:solidFill>
                  <a:srgbClr val="7030A0"/>
                </a:solidFill>
              </a:rPr>
              <a:t> </a:t>
            </a:r>
            <a:r>
              <a:rPr lang="ru-RU" sz="2600" b="1" dirty="0" err="1" smtClean="0">
                <a:solidFill>
                  <a:srgbClr val="7030A0"/>
                </a:solidFill>
              </a:rPr>
              <a:t>тізіліміне</a:t>
            </a:r>
            <a:r>
              <a:rPr lang="ru-RU" sz="2600" b="1" dirty="0" smtClean="0">
                <a:solidFill>
                  <a:srgbClr val="7030A0"/>
                </a:solidFill>
              </a:rPr>
              <a:t> </a:t>
            </a:r>
            <a:r>
              <a:rPr lang="ru-RU" sz="2600" b="1" dirty="0" err="1">
                <a:solidFill>
                  <a:srgbClr val="7030A0"/>
                </a:solidFill>
              </a:rPr>
              <a:t>қолжетімділікке</a:t>
            </a:r>
            <a:r>
              <a:rPr lang="ru-RU" sz="2600" b="1" dirty="0">
                <a:solidFill>
                  <a:srgbClr val="7030A0"/>
                </a:solidFill>
              </a:rPr>
              <a:t> </a:t>
            </a:r>
            <a:r>
              <a:rPr lang="ru-RU" sz="2600" b="1" dirty="0" err="1">
                <a:solidFill>
                  <a:srgbClr val="7030A0"/>
                </a:solidFill>
              </a:rPr>
              <a:t>ие</a:t>
            </a:r>
            <a:r>
              <a:rPr lang="ru-RU" sz="2600" b="1" dirty="0">
                <a:solidFill>
                  <a:srgbClr val="7030A0"/>
                </a:solidFill>
              </a:rPr>
              <a:t> </a:t>
            </a:r>
            <a:r>
              <a:rPr lang="ru-RU" sz="2600" b="1" dirty="0" err="1">
                <a:solidFill>
                  <a:srgbClr val="7030A0"/>
                </a:solidFill>
              </a:rPr>
              <a:t>болады</a:t>
            </a:r>
            <a:r>
              <a:rPr lang="ru-RU" sz="2600" b="1" dirty="0">
                <a:solidFill>
                  <a:srgbClr val="7030A0"/>
                </a:solidFill>
              </a:rPr>
              <a:t>.</a:t>
            </a:r>
          </a:p>
          <a:p>
            <a:endParaRPr lang="ru-RU" sz="2600" b="1" dirty="0" smtClean="0"/>
          </a:p>
          <a:p>
            <a:r>
              <a:rPr lang="ru-RU" sz="2600" b="1" dirty="0" err="1" smtClean="0">
                <a:solidFill>
                  <a:srgbClr val="0070C0"/>
                </a:solidFill>
              </a:rPr>
              <a:t>Азаматтар</a:t>
            </a:r>
            <a:r>
              <a:rPr lang="ru-RU" sz="2600" b="1" dirty="0" smtClean="0">
                <a:solidFill>
                  <a:srgbClr val="0070C0"/>
                </a:solidFill>
              </a:rPr>
              <a:t> </a:t>
            </a:r>
            <a:r>
              <a:rPr lang="ru-RU" sz="2600" b="1" dirty="0" err="1">
                <a:solidFill>
                  <a:srgbClr val="0070C0"/>
                </a:solidFill>
              </a:rPr>
              <a:t>медициналық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err="1" smtClean="0">
                <a:solidFill>
                  <a:srgbClr val="0070C0"/>
                </a:solidFill>
              </a:rPr>
              <a:t>қызметке</a:t>
            </a:r>
            <a:r>
              <a:rPr lang="ru-RU" sz="2600" b="1" dirty="0" smtClean="0">
                <a:solidFill>
                  <a:srgbClr val="0070C0"/>
                </a:solidFill>
              </a:rPr>
              <a:t> </a:t>
            </a:r>
            <a:r>
              <a:rPr lang="ru-RU" sz="2600" b="1" dirty="0" err="1">
                <a:solidFill>
                  <a:srgbClr val="0070C0"/>
                </a:solidFill>
              </a:rPr>
              <a:t>жүгінген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err="1">
                <a:solidFill>
                  <a:srgbClr val="0070C0"/>
                </a:solidFill>
              </a:rPr>
              <a:t>кезде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err="1" smtClean="0">
                <a:solidFill>
                  <a:srgbClr val="0070C0"/>
                </a:solidFill>
              </a:rPr>
              <a:t>сақтандыру</a:t>
            </a:r>
            <a:r>
              <a:rPr lang="ru-RU" sz="2600" b="1" dirty="0" smtClean="0">
                <a:solidFill>
                  <a:srgbClr val="0070C0"/>
                </a:solidFill>
              </a:rPr>
              <a:t> </a:t>
            </a:r>
            <a:r>
              <a:rPr lang="ru-RU" sz="2600" b="1" dirty="0" err="1">
                <a:solidFill>
                  <a:srgbClr val="0070C0"/>
                </a:solidFill>
              </a:rPr>
              <a:t>мәртебесін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err="1">
                <a:solidFill>
                  <a:srgbClr val="0070C0"/>
                </a:solidFill>
              </a:rPr>
              <a:t>растау</a:t>
            </a:r>
            <a:r>
              <a:rPr lang="ru-RU" sz="2600" b="1" dirty="0">
                <a:solidFill>
                  <a:srgbClr val="0070C0"/>
                </a:solidFill>
              </a:rPr>
              <a:t> </a:t>
            </a:r>
            <a:r>
              <a:rPr lang="ru-RU" sz="2600" b="1" dirty="0" err="1" smtClean="0">
                <a:solidFill>
                  <a:srgbClr val="0070C0"/>
                </a:solidFill>
              </a:rPr>
              <a:t>үшін</a:t>
            </a:r>
            <a:r>
              <a:rPr lang="ru-RU" sz="2600" b="1" dirty="0" smtClean="0">
                <a:solidFill>
                  <a:srgbClr val="0070C0"/>
                </a:solidFill>
              </a:rPr>
              <a:t> </a:t>
            </a:r>
            <a:r>
              <a:rPr lang="ru-RU" sz="2600" b="1" dirty="0" err="1" smtClean="0">
                <a:solidFill>
                  <a:srgbClr val="0070C0"/>
                </a:solidFill>
              </a:rPr>
              <a:t>олардың</a:t>
            </a:r>
            <a:r>
              <a:rPr lang="ru-RU" sz="2600" b="1" dirty="0" smtClean="0">
                <a:solidFill>
                  <a:srgbClr val="0070C0"/>
                </a:solidFill>
              </a:rPr>
              <a:t> тек ЖСН-н </a:t>
            </a:r>
            <a:r>
              <a:rPr lang="ru-RU" sz="2600" b="1" dirty="0" err="1" smtClean="0">
                <a:solidFill>
                  <a:srgbClr val="0070C0"/>
                </a:solidFill>
              </a:rPr>
              <a:t>енгізу</a:t>
            </a:r>
            <a:r>
              <a:rPr lang="ru-RU" sz="2600" b="1" dirty="0" smtClean="0">
                <a:solidFill>
                  <a:srgbClr val="0070C0"/>
                </a:solidFill>
              </a:rPr>
              <a:t> </a:t>
            </a:r>
            <a:r>
              <a:rPr lang="ru-RU" sz="2600" b="1" dirty="0" err="1" smtClean="0">
                <a:solidFill>
                  <a:srgbClr val="0070C0"/>
                </a:solidFill>
              </a:rPr>
              <a:t>жеткілікті</a:t>
            </a:r>
            <a:r>
              <a:rPr lang="ru-RU" sz="2600" b="1" dirty="0" smtClean="0">
                <a:solidFill>
                  <a:srgbClr val="0070C0"/>
                </a:solidFill>
              </a:rPr>
              <a:t>.</a:t>
            </a:r>
            <a:endParaRPr lang="ru-RU" sz="2600" b="1" dirty="0">
              <a:solidFill>
                <a:srgbClr val="0070C0"/>
              </a:solidFill>
            </a:endParaRPr>
          </a:p>
          <a:p>
            <a:endParaRPr lang="ru-RU" sz="2600" b="1" dirty="0" smtClean="0"/>
          </a:p>
          <a:p>
            <a:r>
              <a:rPr lang="ru-RU" sz="2600" b="1" dirty="0" err="1" smtClean="0">
                <a:solidFill>
                  <a:srgbClr val="00B050"/>
                </a:solidFill>
              </a:rPr>
              <a:t>Егер</a:t>
            </a:r>
            <a:r>
              <a:rPr lang="ru-RU" sz="2600" b="1" dirty="0" smtClean="0">
                <a:solidFill>
                  <a:srgbClr val="00B050"/>
                </a:solidFill>
              </a:rPr>
              <a:t> </a:t>
            </a:r>
            <a:r>
              <a:rPr lang="ru-RU" sz="2600" b="1" dirty="0" err="1">
                <a:solidFill>
                  <a:srgbClr val="00B050"/>
                </a:solidFill>
              </a:rPr>
              <a:t>аударымдар</a:t>
            </a:r>
            <a:r>
              <a:rPr lang="ru-RU" sz="2600" b="1" dirty="0">
                <a:solidFill>
                  <a:srgbClr val="00B050"/>
                </a:solidFill>
              </a:rPr>
              <a:t> </a:t>
            </a:r>
            <a:r>
              <a:rPr lang="ru-RU" sz="2600" b="1" dirty="0" err="1" smtClean="0">
                <a:solidFill>
                  <a:srgbClr val="00B050"/>
                </a:solidFill>
              </a:rPr>
              <a:t>жасалып</a:t>
            </a:r>
            <a:r>
              <a:rPr lang="ru-RU" sz="2600" b="1" dirty="0" smtClean="0">
                <a:solidFill>
                  <a:srgbClr val="00B050"/>
                </a:solidFill>
              </a:rPr>
              <a:t> </a:t>
            </a:r>
            <a:r>
              <a:rPr lang="ru-RU" sz="2600" b="1" dirty="0" err="1" smtClean="0">
                <a:solidFill>
                  <a:srgbClr val="00B050"/>
                </a:solidFill>
              </a:rPr>
              <a:t>тұрған</a:t>
            </a:r>
            <a:r>
              <a:rPr lang="ru-RU" sz="2600" b="1" dirty="0" smtClean="0">
                <a:solidFill>
                  <a:srgbClr val="00B050"/>
                </a:solidFill>
              </a:rPr>
              <a:t> </a:t>
            </a:r>
            <a:r>
              <a:rPr lang="ru-RU" sz="2600" b="1" dirty="0" err="1" smtClean="0">
                <a:solidFill>
                  <a:srgbClr val="00B050"/>
                </a:solidFill>
              </a:rPr>
              <a:t>болса</a:t>
            </a:r>
            <a:r>
              <a:rPr lang="ru-RU" sz="2600" b="1" dirty="0" smtClean="0">
                <a:solidFill>
                  <a:srgbClr val="00B050"/>
                </a:solidFill>
              </a:rPr>
              <a:t>, </a:t>
            </a:r>
            <a:r>
              <a:rPr lang="ru-RU" sz="2600" b="1" dirty="0" err="1">
                <a:solidFill>
                  <a:srgbClr val="00B050"/>
                </a:solidFill>
              </a:rPr>
              <a:t>онда</a:t>
            </a:r>
            <a:r>
              <a:rPr lang="ru-RU" sz="2600" b="1" dirty="0">
                <a:solidFill>
                  <a:srgbClr val="00B050"/>
                </a:solidFill>
              </a:rPr>
              <a:t> </a:t>
            </a:r>
            <a:r>
              <a:rPr lang="ru-RU" sz="2600" b="1" dirty="0" err="1">
                <a:solidFill>
                  <a:srgbClr val="00B050"/>
                </a:solidFill>
              </a:rPr>
              <a:t>өтініш</a:t>
            </a:r>
            <a:r>
              <a:rPr lang="ru-RU" sz="2600" b="1" dirty="0">
                <a:solidFill>
                  <a:srgbClr val="00B050"/>
                </a:solidFill>
              </a:rPr>
              <a:t> </a:t>
            </a:r>
            <a:r>
              <a:rPr lang="ru-RU" sz="2600" b="1" dirty="0" err="1">
                <a:solidFill>
                  <a:srgbClr val="00B050"/>
                </a:solidFill>
              </a:rPr>
              <a:t>білдірген</a:t>
            </a:r>
            <a:r>
              <a:rPr lang="ru-RU" sz="2600" b="1" dirty="0">
                <a:solidFill>
                  <a:srgbClr val="00B050"/>
                </a:solidFill>
              </a:rPr>
              <a:t> </a:t>
            </a:r>
            <a:r>
              <a:rPr lang="ru-RU" sz="2600" b="1" dirty="0" err="1" smtClean="0">
                <a:solidFill>
                  <a:srgbClr val="00B050"/>
                </a:solidFill>
              </a:rPr>
              <a:t>азамат</a:t>
            </a:r>
            <a:r>
              <a:rPr lang="ru-RU" sz="2600" b="1" dirty="0">
                <a:solidFill>
                  <a:srgbClr val="00B050"/>
                </a:solidFill>
              </a:rPr>
              <a:t> </a:t>
            </a:r>
            <a:r>
              <a:rPr lang="ru-RU" sz="2600" b="1" dirty="0" err="1" smtClean="0">
                <a:solidFill>
                  <a:srgbClr val="00B050"/>
                </a:solidFill>
              </a:rPr>
              <a:t>сақтандыру</a:t>
            </a:r>
            <a:r>
              <a:rPr lang="ru-RU" sz="2600" b="1" dirty="0" smtClean="0">
                <a:solidFill>
                  <a:srgbClr val="00B050"/>
                </a:solidFill>
              </a:rPr>
              <a:t> </a:t>
            </a:r>
            <a:r>
              <a:rPr lang="ru-RU" sz="2600" b="1" dirty="0" err="1">
                <a:solidFill>
                  <a:srgbClr val="00B050"/>
                </a:solidFill>
              </a:rPr>
              <a:t>ұсынатын</a:t>
            </a:r>
            <a:r>
              <a:rPr lang="ru-RU" sz="2600" b="1" dirty="0">
                <a:solidFill>
                  <a:srgbClr val="00B050"/>
                </a:solidFill>
              </a:rPr>
              <a:t> </a:t>
            </a:r>
            <a:r>
              <a:rPr lang="ru-RU" sz="2600" b="1" dirty="0" err="1">
                <a:solidFill>
                  <a:srgbClr val="00B050"/>
                </a:solidFill>
              </a:rPr>
              <a:t>қызметтердің</a:t>
            </a:r>
            <a:r>
              <a:rPr lang="ru-RU" sz="2600" b="1" dirty="0">
                <a:solidFill>
                  <a:srgbClr val="00B050"/>
                </a:solidFill>
              </a:rPr>
              <a:t> </a:t>
            </a:r>
            <a:r>
              <a:rPr lang="ru-RU" sz="2600" b="1" dirty="0" err="1">
                <a:solidFill>
                  <a:srgbClr val="00B050"/>
                </a:solidFill>
              </a:rPr>
              <a:t>барлық</a:t>
            </a:r>
            <a:r>
              <a:rPr lang="ru-RU" sz="2600" b="1" dirty="0">
                <a:solidFill>
                  <a:srgbClr val="00B050"/>
                </a:solidFill>
              </a:rPr>
              <a:t> </a:t>
            </a:r>
            <a:r>
              <a:rPr lang="ru-RU" sz="2600" b="1" dirty="0" err="1">
                <a:solidFill>
                  <a:srgbClr val="00B050"/>
                </a:solidFill>
              </a:rPr>
              <a:t>спектрін</a:t>
            </a:r>
            <a:r>
              <a:rPr lang="ru-RU" sz="2600" b="1" dirty="0">
                <a:solidFill>
                  <a:srgbClr val="00B050"/>
                </a:solidFill>
              </a:rPr>
              <a:t> </a:t>
            </a:r>
            <a:r>
              <a:rPr lang="ru-RU" sz="2600" b="1" dirty="0" err="1" smtClean="0">
                <a:solidFill>
                  <a:srgbClr val="00B050"/>
                </a:solidFill>
              </a:rPr>
              <a:t>пайдалануға</a:t>
            </a:r>
            <a:r>
              <a:rPr lang="ru-RU" sz="2600" b="1" dirty="0" smtClean="0">
                <a:solidFill>
                  <a:srgbClr val="00B050"/>
                </a:solidFill>
              </a:rPr>
              <a:t> </a:t>
            </a:r>
            <a:r>
              <a:rPr lang="ru-RU" sz="2600" b="1" dirty="0" err="1" smtClean="0">
                <a:solidFill>
                  <a:srgbClr val="00B050"/>
                </a:solidFill>
              </a:rPr>
              <a:t>құқығы</a:t>
            </a:r>
            <a:r>
              <a:rPr lang="ru-RU" sz="2600" b="1" dirty="0" smtClean="0">
                <a:solidFill>
                  <a:srgbClr val="00B050"/>
                </a:solidFill>
              </a:rPr>
              <a:t> бар.</a:t>
            </a:r>
            <a:endParaRPr lang="ru-RU" sz="2600" b="1" dirty="0">
              <a:solidFill>
                <a:srgbClr val="00B050"/>
              </a:solidFill>
            </a:endParaRPr>
          </a:p>
          <a:p>
            <a:endParaRPr lang="ru-RU" sz="2600" b="1" dirty="0" smtClean="0"/>
          </a:p>
          <a:p>
            <a:r>
              <a:rPr lang="ru-RU" sz="2600" b="1" dirty="0" err="1" smtClean="0">
                <a:solidFill>
                  <a:srgbClr val="C00000"/>
                </a:solidFill>
              </a:rPr>
              <a:t>Егер</a:t>
            </a:r>
            <a:r>
              <a:rPr lang="ru-RU" sz="2600" b="1" dirty="0" smtClean="0">
                <a:solidFill>
                  <a:srgbClr val="C00000"/>
                </a:solidFill>
              </a:rPr>
              <a:t> </a:t>
            </a:r>
            <a:r>
              <a:rPr lang="ru-RU" sz="2600" b="1" dirty="0" err="1">
                <a:solidFill>
                  <a:srgbClr val="C00000"/>
                </a:solidFill>
              </a:rPr>
              <a:t>олай</a:t>
            </a:r>
            <a:r>
              <a:rPr lang="ru-RU" sz="2600" b="1" dirty="0">
                <a:solidFill>
                  <a:srgbClr val="C00000"/>
                </a:solidFill>
              </a:rPr>
              <a:t> </a:t>
            </a:r>
            <a:r>
              <a:rPr lang="ru-RU" sz="2600" b="1" dirty="0" err="1">
                <a:solidFill>
                  <a:srgbClr val="C00000"/>
                </a:solidFill>
              </a:rPr>
              <a:t>болмаса</a:t>
            </a:r>
            <a:r>
              <a:rPr lang="ru-RU" sz="2600" b="1" dirty="0">
                <a:solidFill>
                  <a:srgbClr val="C00000"/>
                </a:solidFill>
              </a:rPr>
              <a:t>, </a:t>
            </a:r>
            <a:r>
              <a:rPr lang="ru-RU" sz="2600" b="1" dirty="0" err="1" smtClean="0">
                <a:solidFill>
                  <a:srgbClr val="C00000"/>
                </a:solidFill>
              </a:rPr>
              <a:t>оған</a:t>
            </a:r>
            <a:r>
              <a:rPr lang="ru-RU" sz="2600" b="1" dirty="0" smtClean="0">
                <a:solidFill>
                  <a:srgbClr val="C00000"/>
                </a:solidFill>
              </a:rPr>
              <a:t> </a:t>
            </a:r>
            <a:r>
              <a:rPr lang="ru-RU" sz="2600" b="1" dirty="0" err="1">
                <a:solidFill>
                  <a:srgbClr val="C00000"/>
                </a:solidFill>
              </a:rPr>
              <a:t>тегін</a:t>
            </a:r>
            <a:r>
              <a:rPr lang="ru-RU" sz="2600" b="1" dirty="0">
                <a:solidFill>
                  <a:srgbClr val="C00000"/>
                </a:solidFill>
              </a:rPr>
              <a:t> </a:t>
            </a:r>
            <a:r>
              <a:rPr lang="ru-RU" sz="2600" b="1" dirty="0" err="1">
                <a:solidFill>
                  <a:srgbClr val="C00000"/>
                </a:solidFill>
              </a:rPr>
              <a:t>медициналық</a:t>
            </a:r>
            <a:r>
              <a:rPr lang="ru-RU" sz="2600" b="1" dirty="0">
                <a:solidFill>
                  <a:srgbClr val="C00000"/>
                </a:solidFill>
              </a:rPr>
              <a:t> </a:t>
            </a:r>
            <a:r>
              <a:rPr lang="ru-RU" sz="2600" b="1" dirty="0" err="1">
                <a:solidFill>
                  <a:srgbClr val="C00000"/>
                </a:solidFill>
              </a:rPr>
              <a:t>көмектің</a:t>
            </a:r>
            <a:r>
              <a:rPr lang="ru-RU" sz="2600" b="1" dirty="0">
                <a:solidFill>
                  <a:srgbClr val="C00000"/>
                </a:solidFill>
              </a:rPr>
              <a:t> </a:t>
            </a:r>
            <a:r>
              <a:rPr lang="ru-RU" sz="2600" b="1" dirty="0" err="1" smtClean="0">
                <a:solidFill>
                  <a:srgbClr val="C00000"/>
                </a:solidFill>
              </a:rPr>
              <a:t>кепілдік</a:t>
            </a:r>
            <a:r>
              <a:rPr lang="ru-RU" sz="2600" b="1" dirty="0" smtClean="0">
                <a:solidFill>
                  <a:srgbClr val="C00000"/>
                </a:solidFill>
              </a:rPr>
              <a:t> </a:t>
            </a:r>
            <a:r>
              <a:rPr lang="ru-RU" sz="2600" b="1" dirty="0" err="1" smtClean="0">
                <a:solidFill>
                  <a:srgbClr val="C00000"/>
                </a:solidFill>
              </a:rPr>
              <a:t>берілген</a:t>
            </a:r>
            <a:r>
              <a:rPr lang="ru-RU" sz="2600" b="1" dirty="0" smtClean="0">
                <a:solidFill>
                  <a:srgbClr val="C00000"/>
                </a:solidFill>
              </a:rPr>
              <a:t> </a:t>
            </a:r>
            <a:r>
              <a:rPr lang="ru-RU" sz="2600" b="1" dirty="0" err="1">
                <a:solidFill>
                  <a:srgbClr val="C00000"/>
                </a:solidFill>
              </a:rPr>
              <a:t>көлемі</a:t>
            </a:r>
            <a:r>
              <a:rPr lang="ru-RU" sz="2600" b="1" dirty="0">
                <a:solidFill>
                  <a:srgbClr val="C00000"/>
                </a:solidFill>
              </a:rPr>
              <a:t> </a:t>
            </a:r>
            <a:r>
              <a:rPr lang="ru-RU" sz="2600" b="1" dirty="0" err="1" smtClean="0">
                <a:solidFill>
                  <a:srgbClr val="C00000"/>
                </a:solidFill>
              </a:rPr>
              <a:t>аясында</a:t>
            </a:r>
            <a:r>
              <a:rPr lang="ru-RU" sz="2600" b="1" dirty="0" smtClean="0">
                <a:solidFill>
                  <a:srgbClr val="C00000"/>
                </a:solidFill>
              </a:rPr>
              <a:t> </a:t>
            </a:r>
            <a:r>
              <a:rPr lang="ru-RU" sz="2600" b="1" dirty="0" err="1">
                <a:solidFill>
                  <a:srgbClr val="C00000"/>
                </a:solidFill>
              </a:rPr>
              <a:t>көмек</a:t>
            </a:r>
            <a:r>
              <a:rPr lang="ru-RU" sz="2600" b="1" dirty="0">
                <a:solidFill>
                  <a:srgbClr val="C00000"/>
                </a:solidFill>
              </a:rPr>
              <a:t> </a:t>
            </a:r>
            <a:r>
              <a:rPr lang="ru-RU" sz="2600" b="1" dirty="0" err="1">
                <a:solidFill>
                  <a:srgbClr val="C00000"/>
                </a:solidFill>
              </a:rPr>
              <a:t>көрсетіледі</a:t>
            </a:r>
            <a:r>
              <a:rPr lang="ru-RU" sz="2600" b="1" dirty="0">
                <a:solidFill>
                  <a:srgbClr val="C00000"/>
                </a:solidFill>
              </a:rPr>
              <a:t>, ал </a:t>
            </a:r>
            <a:r>
              <a:rPr lang="ru-RU" sz="2600" b="1" dirty="0" err="1">
                <a:solidFill>
                  <a:srgbClr val="C00000"/>
                </a:solidFill>
              </a:rPr>
              <a:t>қалған</a:t>
            </a:r>
            <a:r>
              <a:rPr lang="ru-RU" sz="2600" b="1" dirty="0">
                <a:solidFill>
                  <a:srgbClr val="C00000"/>
                </a:solidFill>
              </a:rPr>
              <a:t> </a:t>
            </a:r>
            <a:r>
              <a:rPr lang="ru-RU" sz="2600" b="1" dirty="0" err="1" smtClean="0">
                <a:solidFill>
                  <a:srgbClr val="C00000"/>
                </a:solidFill>
              </a:rPr>
              <a:t>шығындарды</a:t>
            </a:r>
            <a:r>
              <a:rPr lang="ru-RU" sz="2600" b="1" dirty="0">
                <a:solidFill>
                  <a:srgbClr val="C00000"/>
                </a:solidFill>
              </a:rPr>
              <a:t> </a:t>
            </a:r>
            <a:r>
              <a:rPr lang="ru-RU" sz="2600" b="1" dirty="0" err="1" smtClean="0">
                <a:solidFill>
                  <a:srgbClr val="C00000"/>
                </a:solidFill>
              </a:rPr>
              <a:t>азамат</a:t>
            </a:r>
            <a:r>
              <a:rPr lang="ru-RU" sz="2600" b="1" dirty="0" smtClean="0">
                <a:solidFill>
                  <a:srgbClr val="C00000"/>
                </a:solidFill>
              </a:rPr>
              <a:t> </a:t>
            </a:r>
            <a:r>
              <a:rPr lang="ru-RU" sz="2600" b="1" dirty="0" err="1">
                <a:solidFill>
                  <a:srgbClr val="C00000"/>
                </a:solidFill>
              </a:rPr>
              <a:t>өзі</a:t>
            </a:r>
            <a:r>
              <a:rPr lang="ru-RU" sz="2600" b="1" dirty="0">
                <a:solidFill>
                  <a:srgbClr val="C00000"/>
                </a:solidFill>
              </a:rPr>
              <a:t> </a:t>
            </a:r>
            <a:r>
              <a:rPr lang="ru-RU" sz="2600" b="1" dirty="0" err="1">
                <a:solidFill>
                  <a:srgbClr val="C00000"/>
                </a:solidFill>
              </a:rPr>
              <a:t>төлейді</a:t>
            </a:r>
            <a:r>
              <a:rPr lang="ru-RU" sz="2600" b="1" dirty="0" smtClean="0">
                <a:solidFill>
                  <a:srgbClr val="C00000"/>
                </a:solidFill>
              </a:rPr>
              <a:t>.</a:t>
            </a:r>
            <a:r>
              <a:rPr lang="ru-RU" sz="2400" b="1" dirty="0"/>
              <a:t>	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122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771706" y="549357"/>
            <a:ext cx="0" cy="5597305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436528" y="5129525"/>
            <a:ext cx="6785092" cy="693881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27194" rIns="27192" bIns="27193" numCol="1" spcCol="1270" anchor="ctr" anchorCtr="0">
            <a:noAutofit/>
          </a:bodyPr>
          <a:lstStyle/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u="sng" dirty="0" smtClean="0">
                <a:solidFill>
                  <a:schemeClr val="tx1"/>
                </a:solidFill>
              </a:rPr>
              <a:t>ӘМСҚ ЖҰМЫСЫН ҰЙЫМДАСТЫРУ</a:t>
            </a:r>
            <a:r>
              <a:rPr lang="ru-RU" dirty="0" smtClean="0">
                <a:solidFill>
                  <a:schemeClr val="tx1"/>
                </a:solidFill>
              </a:rPr>
              <a:t> (ТМККК </a:t>
            </a:r>
            <a:r>
              <a:rPr lang="ru-RU" dirty="0" err="1" smtClean="0">
                <a:solidFill>
                  <a:schemeClr val="tx1"/>
                </a:solidFill>
              </a:rPr>
              <a:t>және </a:t>
            </a:r>
            <a:r>
              <a:rPr lang="ru-RU" dirty="0" smtClean="0">
                <a:solidFill>
                  <a:schemeClr val="tx1"/>
                </a:solidFill>
              </a:rPr>
              <a:t>МӘМС </a:t>
            </a:r>
            <a:r>
              <a:rPr lang="ru-RU" dirty="0" err="1" smtClean="0">
                <a:solidFill>
                  <a:schemeClr val="tx1"/>
                </a:solidFill>
              </a:rPr>
              <a:t>бірыңғай төлеушісі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24356" y="5926339"/>
            <a:ext cx="6639948" cy="606910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27193" rIns="27192" bIns="27193" numCol="1" spcCol="1270" anchor="ctr" anchorCtr="0">
            <a:noAutofit/>
          </a:bodyPr>
          <a:lstStyle/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u="sng" dirty="0" smtClean="0">
                <a:solidFill>
                  <a:schemeClr val="tx1"/>
                </a:solidFill>
              </a:rPr>
              <a:t>ДӘРІ-ДӘРМЕКТІК ҚАМТАМАСЫЗ ЕТУ </a:t>
            </a:r>
            <a:r>
              <a:rPr lang="ru-RU" dirty="0" smtClean="0">
                <a:solidFill>
                  <a:schemeClr val="tx1"/>
                </a:solidFill>
              </a:rPr>
              <a:t>(МӘМС </a:t>
            </a:r>
            <a:r>
              <a:rPr lang="ru-RU" dirty="0" err="1" smtClean="0">
                <a:solidFill>
                  <a:schemeClr val="tx1"/>
                </a:solidFill>
              </a:rPr>
              <a:t>және </a:t>
            </a:r>
            <a:r>
              <a:rPr lang="ru-RU" dirty="0" smtClean="0">
                <a:solidFill>
                  <a:schemeClr val="tx1"/>
                </a:solidFill>
              </a:rPr>
              <a:t>ТМККК </a:t>
            </a:r>
            <a:r>
              <a:rPr lang="ru-RU" dirty="0" err="1" smtClean="0">
                <a:solidFill>
                  <a:schemeClr val="tx1"/>
                </a:solidFill>
              </a:rPr>
              <a:t>жүйесінде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1600" y="924512"/>
            <a:ext cx="1711598" cy="1349043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 flipH="1">
            <a:off x="691600" y="757903"/>
            <a:ext cx="10794216" cy="0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48003" y="2677904"/>
            <a:ext cx="200189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«</a:t>
            </a:r>
            <a:r>
              <a:rPr lang="ru-RU" sz="1600" b="1" dirty="0" err="1" smtClean="0"/>
              <a:t>Кейбір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заңнамалық актілерге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денсаулық сақтау мәселелері бойынша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өзгерістер </a:t>
            </a:r>
            <a:r>
              <a:rPr lang="ru-RU" sz="1600" b="1" dirty="0" smtClean="0"/>
              <a:t>мен </a:t>
            </a:r>
            <a:r>
              <a:rPr lang="ru-RU" sz="1600" b="1" dirty="0" err="1" smtClean="0"/>
              <a:t>толықтырулар енгізу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туралы</a:t>
            </a:r>
            <a:r>
              <a:rPr lang="ru-RU" sz="1600" b="1" dirty="0" smtClean="0"/>
              <a:t>» ҚР </a:t>
            </a:r>
            <a:r>
              <a:rPr lang="ru-RU" sz="1600" b="1" dirty="0" err="1" smtClean="0"/>
              <a:t>Заң жобасы</a:t>
            </a:r>
            <a:endParaRPr lang="ru-RU" sz="1600" b="1" dirty="0"/>
          </a:p>
        </p:txBody>
      </p:sp>
      <p:pic>
        <p:nvPicPr>
          <p:cNvPr id="7170" name="Picture 2" descr="Картинки по запросу ЧЕЛОВЕЧЕК фонд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37247" y="1089602"/>
            <a:ext cx="868679" cy="945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Прямоугольник 36"/>
          <p:cNvSpPr/>
          <p:nvPr/>
        </p:nvSpPr>
        <p:spPr>
          <a:xfrm>
            <a:off x="3755318" y="886228"/>
            <a:ext cx="6672192" cy="2198433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0" lvl="1" defTabSz="490870">
              <a:lnSpc>
                <a:spcPct val="90000"/>
              </a:lnSpc>
              <a:spcAft>
                <a:spcPts val="30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u="sng" dirty="0" smtClean="0">
                <a:solidFill>
                  <a:schemeClr val="tx1"/>
                </a:solidFill>
              </a:rPr>
              <a:t>ӘМСҚ КІРІСТЕРІ:</a:t>
            </a:r>
          </a:p>
          <a:p>
            <a:pPr marL="261938" lvl="1" algn="just" defTabSz="490870">
              <a:lnSpc>
                <a:spcPct val="90000"/>
              </a:lnSpc>
              <a:buClr>
                <a:schemeClr val="accent6">
                  <a:lumMod val="50000"/>
                </a:schemeClr>
              </a:buClr>
              <a:defRPr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accent6"/>
                </a:solidFill>
              </a:rPr>
              <a:t>►</a:t>
            </a:r>
            <a:r>
              <a:rPr lang="ru-RU" dirty="0" err="1" smtClean="0">
                <a:solidFill>
                  <a:schemeClr val="tx1"/>
                </a:solidFill>
              </a:rPr>
              <a:t>мемлекет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жарналарының және жұмыс берушілер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аударымдарының мөлшерлемелерін төмендету;</a:t>
            </a:r>
            <a:endParaRPr lang="ru-RU" dirty="0" smtClean="0">
              <a:solidFill>
                <a:schemeClr val="tx1"/>
              </a:solidFill>
            </a:endParaRPr>
          </a:p>
          <a:p>
            <a:pPr marL="261938" lvl="1" algn="just" defTabSz="490870">
              <a:lnSpc>
                <a:spcPct val="90000"/>
              </a:lnSpc>
              <a:buClr>
                <a:schemeClr val="accent6">
                  <a:lumMod val="50000"/>
                </a:schemeClr>
              </a:buClr>
              <a:defRPr/>
            </a:pPr>
            <a:r>
              <a:rPr lang="ru-RU" dirty="0" smtClean="0">
                <a:solidFill>
                  <a:schemeClr val="accent6"/>
                </a:solidFill>
              </a:rPr>
              <a:t>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өзін-өзі жұмыспен қамтыған адамдар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жарналарының мөлшерлемелерін және объектісін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қайта қарау;</a:t>
            </a:r>
            <a:endParaRPr lang="ru-RU" dirty="0" smtClean="0">
              <a:solidFill>
                <a:schemeClr val="tx1"/>
              </a:solidFill>
            </a:endParaRPr>
          </a:p>
          <a:p>
            <a:pPr marL="261938" lvl="1" algn="just" defTabSz="490870">
              <a:lnSpc>
                <a:spcPct val="90000"/>
              </a:lnSpc>
              <a:buClr>
                <a:schemeClr val="accent6">
                  <a:lumMod val="50000"/>
                </a:schemeClr>
              </a:buClr>
              <a:defRPr/>
            </a:pPr>
            <a:r>
              <a:rPr lang="ru-RU" dirty="0" smtClean="0">
                <a:solidFill>
                  <a:schemeClr val="accent6"/>
                </a:solidFill>
              </a:rPr>
              <a:t>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олар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үшін жарналарды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мемлекет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жүзеге асыратын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адамдар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санатын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кеңейту;</a:t>
            </a:r>
            <a:endParaRPr lang="ru-RU" dirty="0" smtClean="0">
              <a:solidFill>
                <a:schemeClr val="tx1"/>
              </a:solidFill>
            </a:endParaRPr>
          </a:p>
          <a:p>
            <a:pPr marL="261938" lvl="1" algn="just" defTabSz="490870">
              <a:lnSpc>
                <a:spcPct val="90000"/>
              </a:lnSpc>
              <a:buClr>
                <a:schemeClr val="accent6">
                  <a:lumMod val="50000"/>
                </a:schemeClr>
              </a:buClr>
              <a:defRPr/>
            </a:pPr>
            <a:r>
              <a:rPr lang="ru-RU" dirty="0" smtClean="0">
                <a:solidFill>
                  <a:schemeClr val="accent6"/>
                </a:solidFill>
              </a:rPr>
              <a:t>►</a:t>
            </a:r>
            <a:r>
              <a:rPr lang="ru-RU" dirty="0" smtClean="0">
                <a:solidFill>
                  <a:schemeClr val="tx1"/>
                </a:solidFill>
              </a:rPr>
              <a:t> 2018 </a:t>
            </a:r>
            <a:r>
              <a:rPr lang="ru-RU" dirty="0" err="1" smtClean="0">
                <a:solidFill>
                  <a:schemeClr val="tx1"/>
                </a:solidFill>
              </a:rPr>
              <a:t>жылдан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бастап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белсенді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емес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халық үшін жарналарды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енгізу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261938" lvl="1" algn="just" defTabSz="490870">
              <a:lnSpc>
                <a:spcPct val="90000"/>
              </a:lnSpc>
              <a:buClr>
                <a:schemeClr val="accent6">
                  <a:lumMod val="50000"/>
                </a:schemeClr>
              </a:buClr>
              <a:defRPr/>
            </a:pPr>
            <a:r>
              <a:rPr lang="ru-RU" dirty="0" smtClean="0">
                <a:solidFill>
                  <a:schemeClr val="accent6"/>
                </a:solidFill>
              </a:rPr>
              <a:t>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жарналар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төлеушілерді кеңейту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074629" y="3178482"/>
            <a:ext cx="7486000" cy="1847991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0" lvl="1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</a:pPr>
            <a:r>
              <a:rPr lang="ru-RU" dirty="0" smtClean="0">
                <a:solidFill>
                  <a:schemeClr val="tx1"/>
                </a:solidFill>
              </a:rPr>
              <a:t>Ә</a:t>
            </a:r>
            <a:r>
              <a:rPr lang="ru-RU" u="sng" dirty="0" smtClean="0">
                <a:solidFill>
                  <a:schemeClr val="tx1"/>
                </a:solidFill>
              </a:rPr>
              <a:t>МСҚ ШЫҒЫСТАРЫ: </a:t>
            </a:r>
            <a:endParaRPr lang="ru-RU" b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 err="1" smtClean="0">
                <a:solidFill>
                  <a:schemeClr val="tx1"/>
                </a:solidFill>
              </a:rPr>
              <a:t>әскери қызметшілерді, арнаулы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мемлекеттік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және құқық қорғау органдарының қызметкерлерін және олардың отбасы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мүшелерін медициналық қамтамасыз ету</a:t>
            </a:r>
            <a:r>
              <a:rPr lang="ru-RU" dirty="0" smtClean="0">
                <a:latin typeface="Arial Narrow" panose="020B0606020202030204" pitchFamily="34" charset="0"/>
              </a:rPr>
              <a:t>;</a:t>
            </a:r>
            <a:endParaRPr lang="ru-RU" dirty="0">
              <a:latin typeface="Arial Narrow" panose="020B0606020202030204" pitchFamily="34" charset="0"/>
            </a:endParaRP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 err="1" smtClean="0">
                <a:solidFill>
                  <a:schemeClr val="tx1"/>
                </a:solidFill>
              </a:rPr>
              <a:t>мемлекеттік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қызметшілердің, олардың отбасы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мүшелерін медициналық қамтамасыз ету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 smtClean="0">
                <a:latin typeface="Arial Narrow" panose="020B0606020202030204" pitchFamily="34" charset="0"/>
              </a:rPr>
              <a:t>ТМККК </a:t>
            </a:r>
            <a:r>
              <a:rPr lang="ru-RU" dirty="0" err="1" smtClean="0">
                <a:latin typeface="Arial Narrow" panose="020B0606020202030204" pitchFamily="34" charset="0"/>
              </a:rPr>
              <a:t>және </a:t>
            </a:r>
            <a:r>
              <a:rPr lang="ru-RU" dirty="0" smtClean="0">
                <a:latin typeface="Arial Narrow" panose="020B0606020202030204" pitchFamily="34" charset="0"/>
              </a:rPr>
              <a:t>МӘМС </a:t>
            </a:r>
            <a:r>
              <a:rPr lang="ru-RU" dirty="0" err="1" smtClean="0">
                <a:latin typeface="Arial Narrow" panose="020B0606020202030204" pitchFamily="34" charset="0"/>
              </a:rPr>
              <a:t>тізбесі</a:t>
            </a: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86638" y="3312766"/>
            <a:ext cx="1055860" cy="1137661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6" cstate="print"/>
          <a:srcRect t="6936" b="9655"/>
          <a:stretch/>
        </p:blipFill>
        <p:spPr>
          <a:xfrm>
            <a:off x="3546571" y="5933428"/>
            <a:ext cx="922629" cy="602623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18391" y="5073564"/>
            <a:ext cx="1057910" cy="747861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631713" y="-22174"/>
            <a:ext cx="107325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МӘМС </a:t>
            </a:r>
            <a:r>
              <a:rPr lang="ru-RU" sz="2400" b="1" u="sng" dirty="0" err="1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бойынша</a:t>
            </a:r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ЗАҢНАМАҒА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ЕНГІЗІЛЕТІН ӨЗГЕРІСТЕРДІҢ НЕГІЗГІ ТӘСІЛДЕРІ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708290" y="6453619"/>
            <a:ext cx="1312025" cy="365125"/>
          </a:xfrm>
        </p:spPr>
        <p:txBody>
          <a:bodyPr/>
          <a:lstStyle/>
          <a:p>
            <a:fld id="{0AE99735-D44B-4400-A192-5694A3405000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16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818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8098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Сақтандыру жарналары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(ҚР МӘМС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Заңы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51641805"/>
              </p:ext>
            </p:extLst>
          </p:nvPr>
        </p:nvGraphicFramePr>
        <p:xfrm>
          <a:off x="609600" y="1268765"/>
          <a:ext cx="11247041" cy="5087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931"/>
                <a:gridCol w="2354331"/>
                <a:gridCol w="2304256"/>
                <a:gridCol w="2016224"/>
                <a:gridCol w="2688299"/>
              </a:tblGrid>
              <a:tr h="971397">
                <a:tc>
                  <a:txBody>
                    <a:bodyPr/>
                    <a:lstStyle/>
                    <a:p>
                      <a:r>
                        <a:rPr lang="kk-KZ" dirty="0" smtClean="0"/>
                        <a:t>Жылдар</a:t>
                      </a:r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Мемлекет жарнасы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Жұмыс берушінің аударымдары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ұмысшы жарнасы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Жеке кәсіпкерлердің жарналары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/>
                </a:tc>
              </a:tr>
              <a:tr h="61277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1.07.2017</a:t>
                      </a:r>
                      <a:endParaRPr lang="ru-RU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</a:t>
                      </a:r>
                      <a:endParaRPr lang="ru-RU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2%</a:t>
                      </a:r>
                      <a:endParaRPr lang="ru-RU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 marL="121920" marR="121920">
                    <a:solidFill>
                      <a:srgbClr val="FFFF7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2%</a:t>
                      </a:r>
                      <a:endParaRPr lang="ru-RU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1.01.2018</a:t>
                      </a:r>
                      <a:endParaRPr lang="ru-RU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4%</a:t>
                      </a:r>
                      <a:endParaRPr lang="ru-RU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3%</a:t>
                      </a:r>
                      <a:endParaRPr lang="ru-RU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 marL="121920" marR="121920">
                    <a:solidFill>
                      <a:srgbClr val="FFFF7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3%</a:t>
                      </a:r>
                      <a:endParaRPr lang="ru-RU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/>
                </a:tc>
              </a:tr>
              <a:tr h="779551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1.01.2019</a:t>
                      </a:r>
                      <a:endParaRPr lang="ru-RU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5%</a:t>
                      </a:r>
                      <a:endParaRPr lang="ru-RU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4%</a:t>
                      </a:r>
                      <a:endParaRPr lang="ru-RU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1%</a:t>
                      </a:r>
                      <a:endParaRPr lang="ru-RU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rgbClr val="FFFF7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5%</a:t>
                      </a:r>
                      <a:endParaRPr lang="ru-RU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/>
                </a:tc>
              </a:tr>
              <a:tr h="516593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1.01.2020</a:t>
                      </a:r>
                      <a:endParaRPr lang="ru-RU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5%</a:t>
                      </a:r>
                      <a:endParaRPr lang="ru-RU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5%</a:t>
                      </a:r>
                      <a:endParaRPr lang="ru-RU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2%</a:t>
                      </a:r>
                      <a:endParaRPr lang="ru-RU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rgbClr val="FFFF7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7%</a:t>
                      </a:r>
                      <a:endParaRPr lang="ru-RU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/>
                </a:tc>
              </a:tr>
              <a:tr h="779551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1.01.2023</a:t>
                      </a:r>
                      <a:endParaRPr lang="ru-RU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6%</a:t>
                      </a:r>
                      <a:endParaRPr lang="ru-RU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>
                    <a:solidFill>
                      <a:srgbClr val="FFFF7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</a:tr>
              <a:tr h="779551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1.01.2024</a:t>
                      </a:r>
                      <a:endParaRPr lang="ru-RU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7%</a:t>
                      </a:r>
                      <a:endParaRPr lang="ru-RU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>
                    <a:solidFill>
                      <a:srgbClr val="FFFF7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169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702984" y="470553"/>
            <a:ext cx="4750" cy="5941905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742660" y="1281162"/>
            <a:ext cx="10695535" cy="0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47560" y="6478852"/>
            <a:ext cx="687004" cy="335123"/>
          </a:xfrm>
        </p:spPr>
        <p:txBody>
          <a:bodyPr/>
          <a:lstStyle/>
          <a:p>
            <a:fld id="{95870278-06B0-4A13-912F-5B99F7222F3F}" type="slidenum">
              <a:rPr lang="ru-RU" sz="1600">
                <a:solidFill>
                  <a:schemeClr val="tx1"/>
                </a:solidFill>
              </a:rPr>
              <a:pPr/>
              <a:t>18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59423" y="3380445"/>
            <a:ext cx="204356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>
                <a:latin typeface="Arial Narrow" panose="020B0606020202030204" pitchFamily="34" charset="0"/>
              </a:rPr>
              <a:t>Закон РК «Об обязательном социальном медицинском страховании»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87828" y="-24352"/>
            <a:ext cx="111938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МӘМС </a:t>
            </a:r>
            <a:r>
              <a:rPr lang="ru-RU" sz="2400" b="1" u="sng" dirty="0" err="1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бойынша</a:t>
            </a:r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ЗАҢНАМАҒА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ЕНГІЗІЛЕТІН ӨЗГЕРІСТЕРДІҢ НЕГІЗГІ ТӘСІЛДЕРІ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cs typeface="Arial" charset="0"/>
            </a:endParaRPr>
          </a:p>
        </p:txBody>
      </p:sp>
      <p:pic>
        <p:nvPicPr>
          <p:cNvPr id="28" name="Picture 2" descr="Картинки по запросу ЧЕЛОВЕЧЕК фонд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9444" y="1647965"/>
            <a:ext cx="1516027" cy="144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635560"/>
              </p:ext>
            </p:extLst>
          </p:nvPr>
        </p:nvGraphicFramePr>
        <p:xfrm>
          <a:off x="2847368" y="1373948"/>
          <a:ext cx="8996288" cy="5335382"/>
        </p:xfrm>
        <a:graphic>
          <a:graphicData uri="http://schemas.openxmlformats.org/drawingml/2006/table">
            <a:tbl>
              <a:tblPr/>
              <a:tblGrid>
                <a:gridCol w="3319071"/>
                <a:gridCol w="1074069"/>
                <a:gridCol w="920629"/>
                <a:gridCol w="920629"/>
                <a:gridCol w="920629"/>
                <a:gridCol w="843911"/>
                <a:gridCol w="997350"/>
              </a:tblGrid>
              <a:tr h="258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жыл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жыл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жыл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жыл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жыл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жыл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Мемлекеттің</a:t>
                      </a:r>
                      <a:r>
                        <a:rPr lang="ru-RU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жарналары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Қолданыстағы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«МӘМС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туралы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Заң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»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бойынша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56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ҚР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Заң жобасы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бойынша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ең жоғары мөлшерлеме 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-дың орнына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5%</a:t>
                      </a:r>
                      <a:endParaRPr lang="ru-RU" sz="1200" b="1" i="0" u="sng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3,75%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 4%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/>
                      </a:r>
                      <a:b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 4%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</a:t>
                      </a:r>
                      <a:b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Снижение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0,25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80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Жұмыс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берушілердің аударымдары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Қолданыстағы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«МӘМС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туралы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Заң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»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бойынша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56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ҚР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Заң жобасы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бойынша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ең жоғары мөлшерлеме 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-дың орнына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5%</a:t>
                      </a:r>
                      <a:endParaRPr lang="ru-RU" sz="1200" b="1" i="0" u="sng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1,50%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1,50%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5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Снижение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есе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есе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2,66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есе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2,5 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есе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1,66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есе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1,66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есе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80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Дара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кәсіпкерлердің жарналары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75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Қолданыстағы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«МӘМС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туралы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Заң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»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бойынша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(1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АЖ-дан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987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ҚР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Заң жобасы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бойынша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</a:t>
                      </a:r>
                      <a:r>
                        <a:rPr lang="ru-RU" sz="1200" b="1" i="0" u="sng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АЖ-дан</a:t>
                      </a:r>
                      <a:r>
                        <a:rPr lang="ru-RU" sz="12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1200" b="1" i="0" u="sng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ең жоғары мөлшерлеме 7%-дың орнына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5%</a:t>
                      </a:r>
                      <a:endParaRPr lang="ru-RU" sz="1200" b="1" i="0" u="sng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1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Ұлғайту/төмендету</a:t>
                      </a:r>
                      <a:endParaRPr lang="ru-RU" sz="1200" b="1" i="1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2,5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есе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2%-ға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2%-ға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2%-ға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8000">
                <a:tc gridSpan="7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Белсенді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емес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халық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АЖ-дан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Қолданыстағы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«МӘМС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туралы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Заң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»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бойынша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80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ҚР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Заң жобасы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бойынша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775177" y="571751"/>
            <a:ext cx="9111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/>
              <a:t>ӘМСҚ КІРІСТЕРІ: </a:t>
            </a:r>
            <a:r>
              <a:rPr lang="ru-RU" sz="1600" dirty="0" smtClean="0"/>
              <a:t> МЕМЛЕКЕТ ЖАРНАЛАРЫНЫҢ ЖӘНЕ ЖҰМЫС БЕРУШІЛЕР АУДАРЫМДАРЫНЫҢ, СОНДАЙ-АҚ ӨЗІН-ӨЗІ ЖҰМЫСПЕН ҚАМТЫҒАН АДАМДАР ЖАРНАЛАРЫНЫҢ МӨЛШЕРЛЕМЕЛЕРІН ӨЗГЕРТУ, БЕЛСЕНДІ ЕМЕС ХАЛЫҚТЫҢ ЖАРНАЛАРЫН ЕНГІЗУ</a:t>
            </a:r>
            <a:endParaRPr lang="ru-RU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091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12384" y="6426722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>
                <a:solidFill>
                  <a:schemeClr val="tx1"/>
                </a:solidFill>
              </a:rPr>
              <a:pPr/>
              <a:t>19</a:t>
            </a:fld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0293383"/>
              </p:ext>
            </p:extLst>
          </p:nvPr>
        </p:nvGraphicFramePr>
        <p:xfrm>
          <a:off x="606667" y="624254"/>
          <a:ext cx="10744203" cy="3075256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325489"/>
                <a:gridCol w="1050759"/>
                <a:gridCol w="1263549"/>
                <a:gridCol w="1017401"/>
                <a:gridCol w="1017401"/>
                <a:gridCol w="1017401"/>
                <a:gridCol w="1017401"/>
                <a:gridCol w="1017401"/>
                <a:gridCol w="1017401"/>
              </a:tblGrid>
              <a:tr h="316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+mn-lt"/>
                        </a:rPr>
                        <a:t>2019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5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айына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жылына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айына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жылына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айына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жылына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айына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жылына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 smtClean="0">
                          <a:effectLst/>
                          <a:latin typeface="+mn-lt"/>
                        </a:rPr>
                        <a:t>Жалдамалы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400" u="none" strike="noStrike" dirty="0" err="1" smtClean="0">
                          <a:effectLst/>
                          <a:latin typeface="+mn-lt"/>
                        </a:rPr>
                        <a:t>жұмыскерлер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1 597,11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19 165,32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3 321,98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39 863,76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kk-KZ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Жұмыс</a:t>
                      </a:r>
                      <a:r>
                        <a:rPr lang="kk-KZ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беруші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1 434,96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17 219,52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2 281,59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27 379,08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2 395,665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28 747,98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3 321,98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39 863,76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kk-KZ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Мемлекет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5 029,05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60 348,6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5 739,84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68 878,08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6 084,24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73 010,88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kk-K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Дара кәсіпкерлер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2 445,9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29 350,8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2 828,4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33 940,8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2 969,8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35 637,6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3088,6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37 063,2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kk-KZ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Белсенді</a:t>
                      </a:r>
                      <a:r>
                        <a:rPr lang="kk-KZ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емес халық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1 414,2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16 970,4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1 484,9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17 818,8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1544,3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18 531,6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ПСЭР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400" u="none" strike="noStrike" dirty="0" err="1" smtClean="0">
                          <a:effectLst/>
                          <a:latin typeface="+mn-lt"/>
                        </a:rPr>
                        <a:t>бойынша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 экономика </a:t>
                      </a:r>
                      <a:r>
                        <a:rPr lang="ru-RU" sz="1400" u="none" strike="noStrike" dirty="0" err="1" smtClean="0">
                          <a:effectLst/>
                          <a:latin typeface="+mn-lt"/>
                        </a:rPr>
                        <a:t>бойынша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 ОАЖ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134 108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143 496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152 106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159 711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166 099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ru-RU" sz="1400" u="none" strike="noStrike" baseline="0" dirty="0" smtClean="0">
                          <a:effectLst/>
                          <a:latin typeface="+mn-lt"/>
                        </a:rPr>
                        <a:t> ОАЖ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24 459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28 284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29 698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30 886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2 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ОАЖ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48 918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56 568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59 396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61 772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7481753"/>
              </p:ext>
            </p:extLst>
          </p:nvPr>
        </p:nvGraphicFramePr>
        <p:xfrm>
          <a:off x="571086" y="4369468"/>
          <a:ext cx="6673360" cy="2200275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339168"/>
                <a:gridCol w="1063869"/>
                <a:gridCol w="1239715"/>
                <a:gridCol w="1052756"/>
                <a:gridCol w="97785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 smtClean="0">
                          <a:effectLst/>
                        </a:rPr>
                        <a:t>Олар</a:t>
                      </a:r>
                      <a:r>
                        <a:rPr lang="ru-RU" sz="1400" u="none" strike="noStrike" dirty="0" smtClean="0">
                          <a:effectLst/>
                        </a:rPr>
                        <a:t>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үшін жарналарды</a:t>
                      </a:r>
                      <a:r>
                        <a:rPr lang="ru-RU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400" u="none" strike="noStrike" baseline="0" dirty="0" err="1" smtClean="0">
                          <a:effectLst/>
                        </a:rPr>
                        <a:t>мемлекет</a:t>
                      </a:r>
                      <a:r>
                        <a:rPr lang="ru-RU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400" u="none" strike="noStrike" baseline="0" dirty="0" err="1" smtClean="0">
                          <a:effectLst/>
                        </a:rPr>
                        <a:t>енгізетін</a:t>
                      </a:r>
                      <a:r>
                        <a:rPr lang="ru-RU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400" u="none" strike="noStrike" baseline="0" dirty="0" err="1" smtClean="0">
                          <a:effectLst/>
                        </a:rPr>
                        <a:t>адамдар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9 907 628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10 031 650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10 145 189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10 252 735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 smtClean="0">
                          <a:effectLst/>
                          <a:latin typeface="+mn-lt"/>
                        </a:rPr>
                        <a:t>Жалдамалы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400" u="none" strike="noStrike" dirty="0" err="1" smtClean="0">
                          <a:effectLst/>
                          <a:latin typeface="+mn-lt"/>
                        </a:rPr>
                        <a:t>жұмыскерлер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5 367 707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5 439 689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5 493 776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5 561 877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kk-KZ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ЖК</a:t>
                      </a:r>
                      <a:r>
                        <a:rPr lang="kk-KZ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және өзін-өзі жұмыспен қамтығандар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690 204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702 136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714 488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727 276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 smtClean="0">
                          <a:effectLst/>
                        </a:rPr>
                        <a:t>Белсенді</a:t>
                      </a:r>
                      <a:r>
                        <a:rPr lang="ru-RU" sz="1400" u="none" strike="noStrike" dirty="0" smtClean="0">
                          <a:effectLst/>
                        </a:rPr>
                        <a:t>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емес</a:t>
                      </a:r>
                      <a:r>
                        <a:rPr lang="ru-RU" sz="1400" u="none" strike="noStrike" dirty="0" smtClean="0">
                          <a:effectLst/>
                        </a:rPr>
                        <a:t>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(бірақ</a:t>
                      </a:r>
                      <a:r>
                        <a:rPr lang="ru-RU" sz="1400" u="none" strike="noStrike" baseline="0" dirty="0" err="1" smtClean="0">
                          <a:effectLst/>
                        </a:rPr>
                        <a:t> босатылмаған</a:t>
                      </a:r>
                      <a:r>
                        <a:rPr lang="ru-RU" sz="1400" u="none" strike="noStrike" dirty="0" smtClean="0">
                          <a:effectLst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1 758 631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1 770 541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1 802 256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1 816 680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 smtClean="0">
                          <a:effectLst/>
                        </a:rPr>
                        <a:t>Әскери қызметшілер (төлемейді</a:t>
                      </a:r>
                      <a:r>
                        <a:rPr lang="ru-RU" sz="1400" u="none" strike="noStrike" dirty="0" smtClean="0">
                          <a:effectLst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238 000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238 000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238 000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238 000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ЖИЫНЫ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17 962 170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18 182 015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18 393 708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18 596 568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18298" y="3938927"/>
            <a:ext cx="2938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Төлеушілер санын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болжау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6564" y="99619"/>
            <a:ext cx="20207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Жарналар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41641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836712"/>
            <a:ext cx="10363200" cy="3600400"/>
          </a:xfrm>
        </p:spPr>
        <p:txBody>
          <a:bodyPr>
            <a:normAutofit/>
          </a:bodyPr>
          <a:lstStyle/>
          <a:p>
            <a:r>
              <a:rPr lang="kk-KZ" sz="4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Қазақстан Республикасының</a:t>
            </a:r>
            <a:r>
              <a:rPr lang="kk-KZ" sz="4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«Міндетті әлеуметтік </a:t>
            </a:r>
            <a:r>
              <a:rPr lang="kk-KZ" sz="4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медициналық сақтандыру туралы» 2015 </a:t>
            </a:r>
            <a:r>
              <a:rPr lang="kk-KZ" sz="4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жылғы </a:t>
            </a:r>
            <a:r>
              <a:rPr lang="ru-RU" sz="4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kk-KZ" sz="4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kk-KZ" sz="4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қарашадағ</a:t>
            </a:r>
            <a:r>
              <a:rPr lang="kk-KZ" sz="4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ы</a:t>
            </a:r>
            <a:r>
              <a:rPr lang="en-US" sz="4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kk-KZ" sz="4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№ </a:t>
            </a:r>
            <a:r>
              <a:rPr lang="ru-RU" sz="4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405-</a:t>
            </a:r>
            <a:r>
              <a:rPr lang="en-US" sz="4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kk-KZ" sz="4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Заңы</a:t>
            </a:r>
            <a:endParaRPr lang="ru-RU" sz="46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52464" y="4857761"/>
            <a:ext cx="101918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alt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Міндетті ә</a:t>
            </a:r>
            <a:r>
              <a:rPr lang="ru-RU" altLang="ru-RU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alt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медициналық сақтандыру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бұл денсаулықты сақтау саласындағы тұрғындардың әлеуметтік құқықтарын қорғаудың мемлекеттік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жүйесі.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824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106146" y="591344"/>
            <a:ext cx="4750" cy="5941905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744120" y="1059283"/>
            <a:ext cx="10695535" cy="0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70963" y="6495019"/>
            <a:ext cx="645457" cy="335123"/>
          </a:xfrm>
        </p:spPr>
        <p:txBody>
          <a:bodyPr/>
          <a:lstStyle/>
          <a:p>
            <a:fld id="{95870278-06B0-4A13-912F-5B99F7222F3F}" type="slidenum">
              <a:rPr lang="ru-RU" sz="1600">
                <a:solidFill>
                  <a:schemeClr val="tx1"/>
                </a:solidFill>
              </a:rPr>
              <a:pPr/>
              <a:t>20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3971" y="3384148"/>
            <a:ext cx="15756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«</a:t>
            </a:r>
            <a:r>
              <a:rPr lang="kk-KZ" sz="1600" b="1" dirty="0" smtClean="0"/>
              <a:t>Міндетті әлеуметтік медициналық сақтандыру туралы</a:t>
            </a:r>
            <a:r>
              <a:rPr lang="ru-RU" sz="1600" b="1" dirty="0" smtClean="0"/>
              <a:t>» ҚР </a:t>
            </a:r>
            <a:r>
              <a:rPr lang="ru-RU" sz="1600" b="1" dirty="0" err="1" smtClean="0"/>
              <a:t>Заңы</a:t>
            </a:r>
            <a:endParaRPr lang="ru-RU" sz="16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24535" y="-69313"/>
            <a:ext cx="114951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МӘМС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бойынша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ЗАҢНАМАҒА ЕНГІЗІЛЕТІН ӨЗГЕРІСТЕРДІҢ НЕГІЗГІ ТӘСІЛДЕРІ 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8" name="Picture 2" descr="Картинки по запросу ЧЕЛОВЕЧЕК фонд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0392" y="1724472"/>
            <a:ext cx="1450675" cy="144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235975" y="411303"/>
            <a:ext cx="9288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latin typeface="Arial Narrow" panose="020B0606020202030204" pitchFamily="34" charset="0"/>
              </a:rPr>
              <a:t>ӘМСҚ КІРІСТЕРІ: </a:t>
            </a:r>
            <a:r>
              <a:rPr lang="ru-RU" sz="1600" dirty="0" smtClean="0">
                <a:latin typeface="Arial Narrow" panose="020B0606020202030204" pitchFamily="34" charset="0"/>
              </a:rPr>
              <a:t>ОЛАР ҮШІН ЖАРНАЛАРДЫ МЕМЛЕКЕТ ЖҮЗЕГЕ АСЫРАТЫН АДАМДАР САНАТЫН ЖӘНЕ ТӨЛЕУШІЛЕРДІ КЕҢЕЙТУ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255342" y="1168601"/>
            <a:ext cx="9249583" cy="555871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0" lvl="1" defTabSz="490870">
              <a:lnSpc>
                <a:spcPct val="90000"/>
              </a:lnSpc>
              <a:spcAft>
                <a:spcPct val="150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1400" b="1" dirty="0" smtClean="0"/>
              <a:t>МАҚСАТЫ – </a:t>
            </a:r>
            <a:r>
              <a:rPr lang="kk-KZ" sz="1400" dirty="0" smtClean="0"/>
              <a:t>МЕДИЦИНАЛЫҚ КӨМЕКТІҢ ҚОЛЖЕТІМДІЛІГІ ЖӘНЕ ЖАЛПЫ ҚАМТУ ҚАҒИДАТТАРЫН ҚАМТАМАСЫЗ ЕТУ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00062" y="1998039"/>
            <a:ext cx="8895252" cy="1813111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t" anchorCtr="0">
            <a:noAutofit/>
          </a:bodyPr>
          <a:lstStyle/>
          <a:p>
            <a:pPr marL="0" lvl="1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r>
              <a:rPr lang="kk-KZ" sz="1400" u="sng" dirty="0" smtClean="0">
                <a:latin typeface="Arial Narrow" panose="020B0606020202030204" pitchFamily="34" charset="0"/>
              </a:rPr>
              <a:t>ОЛАР ҮШІН ЖАРНАЛАРДЫ </a:t>
            </a:r>
            <a:r>
              <a:rPr lang="kk-KZ" sz="1400" b="1" u="sng" dirty="0" smtClean="0">
                <a:latin typeface="Arial Narrow" panose="020B0606020202030204" pitchFamily="34" charset="0"/>
              </a:rPr>
              <a:t>МЕМЛЕКЕТ </a:t>
            </a:r>
            <a:r>
              <a:rPr lang="kk-KZ" sz="1400" u="sng" dirty="0" smtClean="0">
                <a:latin typeface="Arial Narrow" panose="020B0606020202030204" pitchFamily="34" charset="0"/>
              </a:rPr>
              <a:t>ЖҮЗЕГЕ АСЫРАТЫН АДАМДАР САНАТЫ МЫНАДАЙ АДАМДАРМЕН ТОЛЫҚТЫРЫЛДЫ;:</a:t>
            </a:r>
            <a:endParaRPr lang="kk-KZ" sz="1400" u="sng" dirty="0">
              <a:latin typeface="Arial Narrow" panose="020B0606020202030204" pitchFamily="34" charset="0"/>
            </a:endParaRPr>
          </a:p>
          <a:p>
            <a:pPr marL="240754" lvl="1" indent="-24075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400" dirty="0" smtClean="0">
                <a:latin typeface="Arial Narrow" panose="020B0606020202030204" pitchFamily="34" charset="0"/>
              </a:rPr>
              <a:t>18 ЖАСҚА ДЕЙІНГІ МҮГЕДЕК БАЛАҒА КҮТІМ ЖАСАЙТЫН, ЖҰМЫС ІСТЕМЕЙТІН АДАМДАР</a:t>
            </a:r>
            <a:endParaRPr lang="ru-RU" sz="1400" dirty="0">
              <a:latin typeface="Arial Narrow" panose="020B0606020202030204" pitchFamily="34" charset="0"/>
            </a:endParaRPr>
          </a:p>
          <a:p>
            <a:pPr marL="262284" lvl="1" indent="-262284" defTabSz="490870">
              <a:lnSpc>
                <a:spcPct val="90000"/>
              </a:lnSpc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  <a:defRPr/>
            </a:pPr>
            <a:r>
              <a:rPr lang="ru-RU" sz="1400" u="sng" dirty="0" err="1" smtClean="0"/>
              <a:t>оқуды аяқтаған айдан</a:t>
            </a:r>
            <a:r>
              <a:rPr lang="ru-RU" sz="1400" u="sng" dirty="0" smtClean="0"/>
              <a:t> </a:t>
            </a:r>
            <a:r>
              <a:rPr lang="ru-RU" sz="1400" u="sng" dirty="0" err="1" smtClean="0"/>
              <a:t>кейінгі</a:t>
            </a:r>
            <a:r>
              <a:rPr lang="ru-RU" sz="1400" u="sng" dirty="0" smtClean="0"/>
              <a:t> </a:t>
            </a:r>
            <a:r>
              <a:rPr lang="ru-RU" sz="1400" u="sng" dirty="0" err="1" smtClean="0"/>
              <a:t>күнтізбелік үш </a:t>
            </a:r>
            <a:r>
              <a:rPr lang="ru-RU" sz="1400" u="sng" dirty="0" smtClean="0"/>
              <a:t>ай </a:t>
            </a:r>
            <a:r>
              <a:rPr lang="ru-RU" sz="1400" u="sng" dirty="0" err="1" smtClean="0"/>
              <a:t>ішінде</a:t>
            </a:r>
            <a:r>
              <a:rPr lang="ru-RU" sz="1400" u="sng" dirty="0" smtClean="0"/>
              <a:t> </a:t>
            </a:r>
            <a:r>
              <a:rPr lang="ru-RU" sz="1400" u="sng" dirty="0" err="1" smtClean="0"/>
              <a:t>ЖОО-ларда</a:t>
            </a:r>
            <a:r>
              <a:rPr lang="ru-RU" sz="1400" u="sng" dirty="0" smtClean="0"/>
              <a:t>, </a:t>
            </a:r>
            <a:r>
              <a:rPr lang="ru-RU" sz="1400" u="sng" dirty="0" err="1" smtClean="0"/>
              <a:t>ТжУҰ-да</a:t>
            </a:r>
            <a:r>
              <a:rPr lang="ru-RU" sz="1400" u="sng" dirty="0" smtClean="0"/>
              <a:t>, </a:t>
            </a:r>
            <a:r>
              <a:rPr lang="ru-RU" sz="1400" u="sng" dirty="0" err="1" smtClean="0"/>
              <a:t>ОБҰ-да</a:t>
            </a:r>
            <a:r>
              <a:rPr lang="ru-RU" sz="1400" u="sng" dirty="0" smtClean="0"/>
              <a:t>, </a:t>
            </a:r>
            <a:r>
              <a:rPr lang="ru-RU" sz="1400" u="sng" dirty="0" err="1" smtClean="0"/>
              <a:t>сондай-ақ жоғары оқу орнынан</a:t>
            </a:r>
            <a:r>
              <a:rPr lang="ru-RU" sz="1400" u="sng" dirty="0" smtClean="0"/>
              <a:t> </a:t>
            </a:r>
            <a:r>
              <a:rPr lang="ru-RU" sz="1400" u="sng" dirty="0" err="1" smtClean="0"/>
              <a:t>кейінгі</a:t>
            </a:r>
            <a:r>
              <a:rPr lang="ru-RU" sz="1400" u="sng" dirty="0" smtClean="0"/>
              <a:t> </a:t>
            </a:r>
            <a:r>
              <a:rPr lang="ru-RU" sz="1400" u="sng" dirty="0" err="1" smtClean="0"/>
              <a:t>ұйымдарда </a:t>
            </a:r>
            <a:r>
              <a:rPr lang="ru-RU" sz="1400" u="sng" dirty="0" smtClean="0"/>
              <a:t>КҮНДІЗГІ ОҚУ НЫСАНЫНДА ОҚЫТУДЫ АЯҚТАҒАН АДАМДАР</a:t>
            </a:r>
          </a:p>
          <a:p>
            <a:pPr marL="240754" lvl="1" indent="-24075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400" u="sng" dirty="0" smtClean="0"/>
              <a:t>ЖҰМЫС ІСТЕМЕЙТІН ОРАЛМАНДАР </a:t>
            </a:r>
            <a:r>
              <a:rPr lang="ru-RU" sz="1400" u="sng" dirty="0" smtClean="0">
                <a:latin typeface="Arial Narrow" panose="020B0606020202030204" pitchFamily="34" charset="0"/>
              </a:rPr>
              <a:t>(</a:t>
            </a:r>
            <a:r>
              <a:rPr lang="ru-RU" sz="1400" u="sng" dirty="0" err="1" smtClean="0">
                <a:latin typeface="Arial Narrow" panose="020B0606020202030204" pitchFamily="34" charset="0"/>
              </a:rPr>
              <a:t>тіркелген</a:t>
            </a:r>
            <a:r>
              <a:rPr lang="ru-RU" sz="1400" u="sng" dirty="0" smtClean="0">
                <a:latin typeface="Arial Narrow" panose="020B0606020202030204" pitchFamily="34" charset="0"/>
              </a:rPr>
              <a:t> </a:t>
            </a:r>
            <a:r>
              <a:rPr lang="ru-RU" sz="1400" u="sng" dirty="0" err="1" smtClean="0">
                <a:latin typeface="Arial Narrow" panose="020B0606020202030204" pitchFamily="34" charset="0"/>
              </a:rPr>
              <a:t>күнінен бастап</a:t>
            </a:r>
            <a:r>
              <a:rPr lang="ru-RU" sz="1400" u="sng" dirty="0" smtClean="0">
                <a:latin typeface="Arial Narrow" panose="020B0606020202030204" pitchFamily="34" charset="0"/>
              </a:rPr>
              <a:t> 1 </a:t>
            </a:r>
            <a:r>
              <a:rPr lang="ru-RU" sz="1400" u="sng" dirty="0" err="1" smtClean="0">
                <a:latin typeface="Arial Narrow" panose="020B0606020202030204" pitchFamily="34" charset="0"/>
              </a:rPr>
              <a:t>жыл</a:t>
            </a:r>
            <a:r>
              <a:rPr lang="ru-RU" sz="1400" u="sng" dirty="0" smtClean="0">
                <a:latin typeface="Arial Narrow" panose="020B0606020202030204" pitchFamily="34" charset="0"/>
              </a:rPr>
              <a:t> </a:t>
            </a:r>
            <a:r>
              <a:rPr lang="ru-RU" sz="1400" u="sng" dirty="0" err="1" smtClean="0">
                <a:latin typeface="Arial Narrow" panose="020B0606020202030204" pitchFamily="34" charset="0"/>
              </a:rPr>
              <a:t>ішінде</a:t>
            </a:r>
            <a:r>
              <a:rPr lang="ru-RU" sz="1400" u="sng" dirty="0" smtClean="0">
                <a:latin typeface="Arial Narrow" panose="020B0606020202030204" pitchFamily="34" charset="0"/>
              </a:rPr>
              <a:t>)</a:t>
            </a:r>
            <a:endParaRPr lang="ru-RU" sz="1400" u="sng" dirty="0">
              <a:latin typeface="Arial Narrow" panose="020B0606020202030204" pitchFamily="34" charset="0"/>
            </a:endParaRPr>
          </a:p>
          <a:p>
            <a:pPr marL="262284" lvl="1" indent="-262284" defTabSz="490870">
              <a:lnSpc>
                <a:spcPct val="90000"/>
              </a:lnSpc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  <a:defRPr/>
            </a:pPr>
            <a:r>
              <a:rPr lang="ru-RU" sz="1400" u="sng" dirty="0" smtClean="0"/>
              <a:t>ҚР АУМАҒЫНДА ТҰРАҚТЫ ТҰРАТЫН ШЕТЕЛДІКТЕР МЕН АЗАМАТТЫҒЫ ЖОҚ АДАМДАР </a:t>
            </a:r>
            <a:r>
              <a:rPr lang="ru-RU" sz="1400" i="1" u="sng" dirty="0" smtClean="0"/>
              <a:t>(</a:t>
            </a:r>
            <a:r>
              <a:rPr lang="ru-RU" sz="1400" i="1" dirty="0" err="1" smtClean="0"/>
              <a:t>Заңның </a:t>
            </a:r>
            <a:r>
              <a:rPr lang="ru-RU" sz="1400" i="1" dirty="0" smtClean="0"/>
              <a:t>26-бабының                   1-тармағында </a:t>
            </a:r>
            <a:r>
              <a:rPr lang="ru-RU" sz="1400" i="1" dirty="0" err="1" smtClean="0"/>
              <a:t>көзделген адамдар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санаттары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бойынша</a:t>
            </a:r>
            <a:r>
              <a:rPr lang="ru-RU" sz="1400" i="1" dirty="0" smtClean="0"/>
              <a:t>: </a:t>
            </a:r>
            <a:r>
              <a:rPr lang="ru-RU" sz="1400" i="1" dirty="0" err="1" smtClean="0"/>
              <a:t>балалар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зейнеткерлер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мүгедектер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студенттер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және басқалар</a:t>
            </a:r>
            <a:r>
              <a:rPr lang="ru-RU" sz="1400" i="1" dirty="0" smtClean="0"/>
              <a:t>) </a:t>
            </a:r>
            <a:endParaRPr lang="ru-RU" sz="1400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55262" y="4086025"/>
            <a:ext cx="6435017" cy="1443918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t" anchorCtr="0">
            <a:noAutofit/>
          </a:bodyPr>
          <a:lstStyle/>
          <a:p>
            <a:pPr marL="0" lvl="1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r>
              <a:rPr lang="ru-RU" sz="1400" u="sng" dirty="0" err="1" smtClean="0"/>
              <a:t>МӘМС-қа </a:t>
            </a:r>
            <a:r>
              <a:rPr lang="ru-RU" sz="1400" u="sng" dirty="0" smtClean="0"/>
              <a:t>ЖАРНАЛАР ТӨЛЕУШІЛЕР ТІЗБЕСІ</a:t>
            </a:r>
            <a:r>
              <a:rPr lang="kk-KZ" sz="1400" u="sng" dirty="0" smtClean="0"/>
              <a:t> </a:t>
            </a:r>
            <a:r>
              <a:rPr lang="kk-KZ" sz="1400" dirty="0" smtClean="0"/>
              <a:t>(“МӘМС туралы” ҚР Заңының 14-бабы) </a:t>
            </a:r>
            <a:r>
              <a:rPr lang="ru-RU" sz="1400" u="sng" dirty="0" smtClean="0"/>
              <a:t>МЫНАДАЙ АДАМДАР САНАТЫМЕН ТОЛЫҚТЫРЫЛДЫ</a:t>
            </a:r>
            <a:r>
              <a:rPr lang="kk-KZ" sz="1400" u="sng" dirty="0" smtClean="0">
                <a:latin typeface="Arial Narrow" panose="020B0606020202030204" pitchFamily="34" charset="0"/>
              </a:rPr>
              <a:t>:</a:t>
            </a:r>
            <a:endParaRPr lang="kk-KZ" sz="1400" u="sng" dirty="0">
              <a:latin typeface="Arial Narrow" panose="020B0606020202030204" pitchFamily="34" charset="0"/>
            </a:endParaRPr>
          </a:p>
          <a:p>
            <a:pPr marL="262284" lvl="1" indent="-262284" defTabSz="490870">
              <a:lnSpc>
                <a:spcPct val="90000"/>
              </a:lnSpc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  <a:defRPr/>
            </a:pPr>
            <a:r>
              <a:rPr lang="ru-RU" sz="1400" u="sng" dirty="0" smtClean="0"/>
              <a:t>БЕЛСЕНДІ ЕМЕС ХАЛЫҚ </a:t>
            </a:r>
            <a:r>
              <a:rPr lang="ru-RU" sz="1400" dirty="0" smtClean="0"/>
              <a:t>– ӨЗГЕ АДАМДАР, ОНЫҢ ІШІНДЕ «ХАЛЫҚТЫ ЖҰМЫСПЕН ҚАМТУ ТУРАЛЫ» ҚР ЗАҢЫМЕН БЕЛГІЛЕНГЕН ӨЗІН-ӨЗІ ЖҰМЫСПЕН ҚАМТЫҒАН АДАМДАР</a:t>
            </a:r>
            <a:endParaRPr lang="ru-RU" sz="1600" u="sng" dirty="0" smtClean="0">
              <a:solidFill>
                <a:schemeClr val="tx1"/>
              </a:solidFill>
            </a:endParaRPr>
          </a:p>
          <a:p>
            <a:pPr marL="262284" lvl="1" indent="-262284" defTabSz="490870">
              <a:lnSpc>
                <a:spcPct val="90000"/>
              </a:lnSpc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  <a:defRPr/>
            </a:pPr>
            <a:r>
              <a:rPr lang="ru-RU" sz="1400" dirty="0" smtClean="0"/>
              <a:t>ҚР </a:t>
            </a:r>
            <a:r>
              <a:rPr lang="ru-RU" sz="1400" dirty="0" err="1" smtClean="0"/>
              <a:t>тысқары ТМО-ға кеткендерді</a:t>
            </a:r>
            <a:r>
              <a:rPr lang="ru-RU" sz="1400" dirty="0" smtClean="0"/>
              <a:t> </a:t>
            </a:r>
            <a:r>
              <a:rPr lang="ru-RU" sz="1400" dirty="0" err="1" smtClean="0"/>
              <a:t>қоспағанда</a:t>
            </a:r>
            <a:r>
              <a:rPr lang="ru-RU" sz="1400" dirty="0" smtClean="0"/>
              <a:t>, ҚР ТЫСҚАРЫ КЕТКЕН </a:t>
            </a:r>
            <a:r>
              <a:rPr lang="ru-RU" sz="1400" u="sng" dirty="0" smtClean="0"/>
              <a:t>ҚАЗАҚСТАН РЕСПУБЛИКАСЫНЫҢ АЗАМАТТАРЫ</a:t>
            </a:r>
            <a:endParaRPr lang="ru-RU" sz="1600" u="sng" dirty="0" smtClean="0">
              <a:solidFill>
                <a:schemeClr val="tx1"/>
              </a:solidFill>
            </a:endParaRPr>
          </a:p>
          <a:p>
            <a:pPr marL="262294" lvl="1" indent="-26229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-"/>
            </a:pPr>
            <a:endParaRPr lang="ru-RU" sz="1400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115610" y="4084717"/>
            <a:ext cx="2324045" cy="1326943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0" lvl="1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r>
              <a:rPr lang="kk-KZ" sz="1400" b="1" u="sng" dirty="0" smtClean="0"/>
              <a:t>ЕНГІЗУ МЕРЗІМДЕРІ, ЖАРНАЛАРДЫҢ МӨЛШЕРЛЕМЕЛЕРІ ЖӘНЕ ЕСЕПТЕУ ОБЪЕКТІСІ </a:t>
            </a:r>
            <a:r>
              <a:rPr lang="kk-KZ" sz="1400" b="1" u="sng" dirty="0" smtClean="0">
                <a:latin typeface="Arial Narrow" panose="020B0606020202030204" pitchFamily="34" charset="0"/>
              </a:rPr>
              <a:t>:</a:t>
            </a:r>
          </a:p>
          <a:p>
            <a:pPr marL="0" lvl="1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1400" u="sng" dirty="0" smtClean="0">
                <a:latin typeface="Arial Narrow" panose="020B0606020202030204" pitchFamily="34" charset="0"/>
              </a:rPr>
              <a:t>2018 жылғы 1 қаңтардан бастар 1 АЖ-дан 5%</a:t>
            </a:r>
            <a:endParaRPr lang="ru-RU" sz="1400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8834645" y="4180452"/>
            <a:ext cx="240686" cy="97914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52"/>
          </a:p>
        </p:txBody>
      </p:sp>
    </p:spTree>
    <p:extLst>
      <p:ext uri="{BB962C8B-B14F-4D97-AF65-F5344CB8AC3E}">
        <p14:creationId xmlns:p14="http://schemas.microsoft.com/office/powerpoint/2010/main" xmlns="" val="129041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75003" y="6522877"/>
            <a:ext cx="653684" cy="335123"/>
          </a:xfrm>
        </p:spPr>
        <p:txBody>
          <a:bodyPr/>
          <a:lstStyle/>
          <a:p>
            <a:fld id="{95870278-06B0-4A13-912F-5B99F7222F3F}" type="slidenum">
              <a:rPr lang="ru-RU" sz="1600">
                <a:solidFill>
                  <a:schemeClr val="tx1"/>
                </a:solidFill>
              </a:rPr>
              <a:pPr/>
              <a:t>21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2597" y="-74640"/>
            <a:ext cx="111546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МӘМС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бойынша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ЗАҢНАМАҒА ЕНГІЗІЛЕТІН ӨЗГЕРІСТЕРДІҢ НЕГІЗГІ ТӘСІЛДЕРІ 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0810" y="366400"/>
            <a:ext cx="8912847" cy="981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defTabSz="450577">
              <a:lnSpc>
                <a:spcPct val="90000"/>
              </a:lnSpc>
              <a:spcBef>
                <a:spcPct val="0"/>
              </a:spcBef>
              <a:buClr>
                <a:schemeClr val="accent6">
                  <a:lumMod val="50000"/>
                </a:schemeClr>
              </a:buClr>
            </a:pPr>
            <a:r>
              <a:rPr lang="ru-RU" sz="1600" b="1" u="sng" dirty="0" smtClean="0">
                <a:latin typeface="Arial Narrow" panose="020B0606020202030204" pitchFamily="34" charset="0"/>
              </a:rPr>
              <a:t>ӘМСҚ </a:t>
            </a:r>
            <a:r>
              <a:rPr lang="ru-RU" sz="1600" b="1" u="sng" dirty="0" err="1" smtClean="0">
                <a:latin typeface="Arial Narrow" panose="020B0606020202030204" pitchFamily="34" charset="0"/>
              </a:rPr>
              <a:t>шығыстары:</a:t>
            </a:r>
            <a:r>
              <a:rPr lang="ru-RU" sz="1600" b="1" dirty="0" err="1" smtClean="0">
                <a:latin typeface="Arial Narrow" panose="020B0606020202030204" pitchFamily="34" charset="0"/>
              </a:rPr>
              <a:t> </a:t>
            </a:r>
            <a:r>
              <a:rPr lang="ru-RU" sz="1600" dirty="0" smtClean="0"/>
              <a:t>ӘСКЕРИ ҚЫЗМЕТШІЛЕРДІ, АРНАУЛЫ МЕМЛЕКЕТТІК ЖӘНЕ ҚҰҚЫҚ ҚОРҒАУ ОРГАНДАРЫНЫҢ ҚЫЗМЕТКЕРЛЕРІН, ОСЫ ОРГАНДАРДЫҢ ЗЕЙНЕТКЕРЛЕРІН, МЕМЛЕКЕТІТК ҚЫЗМЕТШІЛЕРДІҢ ЖЕКЕЛЕГЕН САНАТТАРЫН ЖӘНЕ ОЛАРДЫҢ ОТБАСЫ МҮШЕЛЕРІН МЕДИЦИНАЛЫҚ ҚАМТАМАСЫЗ ЕТУ</a:t>
            </a:r>
            <a:r>
              <a:rPr lang="ru-RU" sz="1600" dirty="0" smtClean="0">
                <a:latin typeface="Arial Narrow" panose="020B0606020202030204" pitchFamily="34" charset="0"/>
              </a:rPr>
              <a:t>.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838382" y="613520"/>
            <a:ext cx="0" cy="5597305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1277052" y="1208775"/>
            <a:ext cx="10097951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609423" y="1249824"/>
            <a:ext cx="22379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AutoNum type="arabicParenR"/>
            </a:pPr>
            <a:r>
              <a:rPr lang="ru-RU" sz="1200" b="1" dirty="0" smtClean="0"/>
              <a:t>ҚР Бюджет </a:t>
            </a:r>
            <a:r>
              <a:rPr lang="ru-RU" sz="1200" b="1" dirty="0" err="1" smtClean="0"/>
              <a:t>кодексі</a:t>
            </a:r>
            <a:endParaRPr lang="ru-RU" sz="1200" b="1" dirty="0" smtClean="0"/>
          </a:p>
          <a:p>
            <a:pPr marL="342900" indent="-342900" algn="just">
              <a:buFontTx/>
              <a:buAutoNum type="arabicParenR"/>
            </a:pPr>
            <a:r>
              <a:rPr lang="kk-KZ" sz="1200" b="1" dirty="0" smtClean="0"/>
              <a:t>“Халық денсаулығы және денсаулық сақтау жүйесі  туралы” ҚР Кодексі</a:t>
            </a:r>
            <a:endParaRPr lang="ru-RU" sz="1200" b="1" dirty="0" smtClean="0"/>
          </a:p>
          <a:p>
            <a:pPr marL="342900" indent="-342900" algn="just">
              <a:buFontTx/>
              <a:buAutoNum type="arabicParenR" startAt="3"/>
            </a:pPr>
            <a:r>
              <a:rPr lang="ru-RU" sz="1200" b="1" dirty="0" smtClean="0"/>
              <a:t>«</a:t>
            </a:r>
            <a:r>
              <a:rPr lang="kk-KZ" sz="1200" b="1" dirty="0" smtClean="0"/>
              <a:t>Қазақстан Республикасының қорғанысы және Қарулы күштері туралы</a:t>
            </a:r>
            <a:r>
              <a:rPr lang="ru-RU" sz="1200" b="1" dirty="0" smtClean="0"/>
              <a:t>» ҚР </a:t>
            </a:r>
            <a:r>
              <a:rPr lang="ru-RU" sz="1200" b="1" dirty="0" err="1" smtClean="0"/>
              <a:t>Заңы</a:t>
            </a:r>
            <a:endParaRPr lang="ru-RU" sz="1200" b="1" dirty="0" smtClean="0"/>
          </a:p>
          <a:p>
            <a:pPr marL="342900" indent="-342900" algn="just">
              <a:buFontTx/>
              <a:buAutoNum type="arabicParenR" startAt="3"/>
            </a:pPr>
            <a:r>
              <a:rPr lang="ru-RU" sz="1200" b="1" dirty="0" err="1" smtClean="0"/>
              <a:t>«Құқық қорғау қызметі» </a:t>
            </a:r>
            <a:r>
              <a:rPr lang="ru-RU" sz="1200" b="1" dirty="0" smtClean="0"/>
              <a:t>ҚР </a:t>
            </a:r>
            <a:r>
              <a:rPr lang="ru-RU" sz="1200" b="1" dirty="0" err="1" smtClean="0"/>
              <a:t>Заңы</a:t>
            </a:r>
            <a:r>
              <a:rPr lang="ru-RU" sz="1200" b="1" dirty="0" smtClean="0"/>
              <a:t>;</a:t>
            </a:r>
          </a:p>
          <a:p>
            <a:pPr marL="342900" indent="-342900" algn="just"/>
            <a:r>
              <a:rPr lang="ru-RU" sz="1200" b="1" dirty="0" smtClean="0"/>
              <a:t>5) «</a:t>
            </a:r>
            <a:r>
              <a:rPr lang="ru-RU" sz="1200" b="1" dirty="0" err="1" smtClean="0"/>
              <a:t>Арнаулы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мемлекеттік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органдар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туралы</a:t>
            </a:r>
            <a:r>
              <a:rPr lang="ru-RU" sz="1200" b="1" dirty="0" smtClean="0"/>
              <a:t>» ҚР </a:t>
            </a:r>
            <a:r>
              <a:rPr lang="ru-RU" sz="1200" b="1" dirty="0" err="1" smtClean="0"/>
              <a:t>Заңы</a:t>
            </a:r>
            <a:r>
              <a:rPr lang="ru-RU" sz="1200" b="1" dirty="0" smtClean="0"/>
              <a:t>;</a:t>
            </a:r>
          </a:p>
          <a:p>
            <a:pPr marL="342900" indent="-342900" algn="just"/>
            <a:r>
              <a:rPr lang="ru-RU" sz="1200" b="1" dirty="0" smtClean="0"/>
              <a:t>6) «</a:t>
            </a:r>
            <a:r>
              <a:rPr lang="kk-KZ" sz="1200" b="1" dirty="0" smtClean="0"/>
              <a:t>Әскери қызмет және әскери қызметшілердің мәртебесі туралы</a:t>
            </a:r>
            <a:r>
              <a:rPr lang="ru-RU" sz="1200" b="1" dirty="0" smtClean="0"/>
              <a:t>» ҚР </a:t>
            </a:r>
            <a:r>
              <a:rPr lang="ru-RU" sz="1200" b="1" dirty="0" err="1" smtClean="0"/>
              <a:t>Заңы</a:t>
            </a:r>
            <a:r>
              <a:rPr lang="ru-RU" sz="1200" b="1" dirty="0" smtClean="0"/>
              <a:t>;</a:t>
            </a:r>
          </a:p>
          <a:p>
            <a:pPr marL="342900" indent="-342900" algn="just"/>
            <a:r>
              <a:rPr lang="ru-RU" sz="1200" b="1" dirty="0" smtClean="0"/>
              <a:t>7) «</a:t>
            </a:r>
            <a:r>
              <a:rPr lang="ru-RU" sz="1200" b="1" dirty="0" err="1" smtClean="0"/>
              <a:t>Мемлекетітік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мүлік туралы</a:t>
            </a:r>
            <a:r>
              <a:rPr lang="ru-RU" sz="1200" b="1" dirty="0" smtClean="0"/>
              <a:t>» ҚР </a:t>
            </a:r>
            <a:r>
              <a:rPr lang="ru-RU" sz="1200" b="1" dirty="0" err="1" smtClean="0"/>
              <a:t>Заңы</a:t>
            </a:r>
            <a:r>
              <a:rPr lang="ru-RU" sz="1200" b="1" dirty="0" smtClean="0"/>
              <a:t>;</a:t>
            </a:r>
          </a:p>
          <a:p>
            <a:pPr marL="342900" indent="-342900" algn="just"/>
            <a:r>
              <a:rPr lang="ru-RU" sz="1200" b="1" dirty="0" smtClean="0"/>
              <a:t>8) «</a:t>
            </a:r>
            <a:r>
              <a:rPr lang="ru-RU" sz="1200" b="1" dirty="0" err="1" smtClean="0"/>
              <a:t>Міндетті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әлеуметтік медициналық сақтандыру туралы</a:t>
            </a:r>
            <a:r>
              <a:rPr lang="ru-RU" sz="1200" b="1" dirty="0" smtClean="0"/>
              <a:t>» ҚР </a:t>
            </a:r>
            <a:r>
              <a:rPr lang="ru-RU" sz="1200" b="1" dirty="0" err="1" smtClean="0"/>
              <a:t>Заңы</a:t>
            </a:r>
            <a:endParaRPr lang="ru-RU" sz="1200" b="1" dirty="0" smtClean="0"/>
          </a:p>
          <a:p>
            <a:pPr marL="342900" indent="-342900"/>
            <a:r>
              <a:rPr lang="ru-RU" sz="1200" b="1" dirty="0" smtClean="0"/>
              <a:t>9) «</a:t>
            </a:r>
            <a:r>
              <a:rPr lang="ru-RU" sz="1200" b="1" dirty="0" err="1" smtClean="0"/>
              <a:t>Халықты жұмыспен қамту туралы</a:t>
            </a:r>
            <a:r>
              <a:rPr lang="ru-RU" sz="1200" b="1" dirty="0" smtClean="0"/>
              <a:t>» ҚР </a:t>
            </a:r>
            <a:r>
              <a:rPr lang="ru-RU" sz="1200" b="1" dirty="0" err="1" smtClean="0"/>
              <a:t>Заңы</a:t>
            </a:r>
            <a:endParaRPr lang="ru-RU" sz="12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80519" y="1284307"/>
            <a:ext cx="8545135" cy="631928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0" lvl="1" defTabSz="490870">
              <a:lnSpc>
                <a:spcPct val="90000"/>
              </a:lnSpc>
              <a:spcAft>
                <a:spcPct val="15000"/>
              </a:spcAft>
              <a:buClr>
                <a:schemeClr val="accent5">
                  <a:lumMod val="75000"/>
                </a:schemeClr>
              </a:buClr>
              <a:defRPr/>
            </a:pPr>
            <a:r>
              <a:rPr lang="ru-RU" sz="1400" b="1" u="sng" dirty="0" smtClean="0"/>
              <a:t>МАҚСАТЫ</a:t>
            </a:r>
            <a:r>
              <a:rPr lang="ru-RU" sz="1400" b="1" dirty="0" smtClean="0"/>
              <a:t> –МЕДИЦИНАЛЫҚ КӨМЕК КӨРСЕТУ ЖӘНЕ ҚЫЗМЕТТЕРГЕ АҚЫ ТӨЛЕУ ТЕТІКТЕРІН РЕТКЕ КЕЛТІРУ, ҚОСАРЛАНҒАН ҚАРЖЫЛАНДЫРУДЫ АЛЫП ТАСТАУ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63107" y="2036810"/>
            <a:ext cx="7611895" cy="3778607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t" anchorCtr="0">
            <a:noAutofit/>
          </a:bodyPr>
          <a:lstStyle/>
          <a:p>
            <a:pPr marL="0" lvl="1" defTabSz="450577">
              <a:spcBef>
                <a:spcPct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4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В </a:t>
            </a:r>
            <a:r>
              <a:rPr lang="ru-RU" sz="1400" b="1" u="sng" dirty="0" smtClean="0">
                <a:solidFill>
                  <a:schemeClr val="tx1"/>
                </a:solidFill>
              </a:rPr>
              <a:t>ЗАҢНАМАЛЫҚ АКТІЛЕРГЕ МЫНАДАЙ БӨЛІГІНДЕ ТҮЗЕТУЛЕР ЕНГІЗІЛДІ </a:t>
            </a:r>
            <a:r>
              <a:rPr lang="ru-RU" sz="14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:</a:t>
            </a:r>
            <a:endParaRPr lang="ru-RU" sz="1400" b="1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72169" lvl="1" indent="-272169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sz="1400" dirty="0" smtClean="0"/>
              <a:t>МЕДИЦИНАЛЫҚ КӨМЕК КӨРСЕТУ ТӘРТІБІН АЙҚЫНДАУ </a:t>
            </a:r>
            <a:r>
              <a:rPr lang="ru-RU" sz="1400" dirty="0" smtClean="0">
                <a:latin typeface="Arial Narrow" panose="020B0606020202030204" pitchFamily="34" charset="0"/>
              </a:rPr>
              <a:t>(</a:t>
            </a:r>
            <a:r>
              <a:rPr lang="kk-KZ" sz="1400" i="1" dirty="0" smtClean="0"/>
              <a:t>әскери қызметшілерге және құқық қорғау мен арнаулы мемлекеттік органдардың қызметкерлеріне – әскери-медициналық мекемелерде (ұйымдарда, бөлімшелерде), олар немесе оларда мамандар/жабдық болмаған жағдайда – азаматтық медициналық ұйымдарда, отбасы мүшелері мен зейнеткерлеріне – таңдау құқығы беріледі: әскери-медициналық мекемелерде (ұйымдарда, бөлімшелерде) немесе азаматтық медициналық ұйымдарда</a:t>
            </a:r>
            <a:r>
              <a:rPr lang="ru-RU" sz="14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  <a:endParaRPr lang="ru-RU" sz="1400" dirty="0">
              <a:latin typeface="Arial Narrow" panose="020B0606020202030204" pitchFamily="34" charset="0"/>
            </a:endParaRPr>
          </a:p>
          <a:p>
            <a:pPr marL="272169" lvl="1" indent="-272169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ӘМСҚ ШЫҒЫНДАРЫН ӨТЕУ ТӘРТІБІН ЖӘНЕ ҚАРЖЫЛАНДЫРУ КӨЗДЕРІН АЙҚЫНДАУ </a:t>
            </a:r>
            <a:r>
              <a:rPr lang="ru-RU" sz="14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kk-KZ" sz="1400" i="1" u="sng" dirty="0" smtClean="0"/>
              <a:t>ТМККК және МӘМС шеңберінде – ақы төлеуді  ӘМСҚ жүзеге асырады; ӘМСҚ әскери қызметшілерді және құқық қорғау мен арнаулы мемлекеттік органдардың қызметкерлері үшін шығындар өтеуді – республикалық бюджет есебінен зейнетақы төлемдерін алушылар отбасы мүшелері үшін – ӘМСҚ активтерінің есебінен, мемлекеттік қызметшілердің жекелеген санаттары үшін – ӘМСҚ активтері мен республикалық бюджет есебінен</a:t>
            </a:r>
            <a:r>
              <a:rPr lang="ru-RU" sz="14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  <a:endParaRPr lang="ru-RU" sz="14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72169" lvl="1" indent="-272169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sz="1400" dirty="0" smtClean="0"/>
              <a:t>ҮШІН ЖАРНАЛАРДЫ МЕМЛЕКЕТ ТӨЛЕУІ МАҚСАТЫНДА ОТБАСЫ МҮШЕЛЕРІН ТІРКЕУДІҢ ОҢАЙТЫЛҒАН ТӘРТІБІН ЕНГІЗУ 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272169" lvl="1" indent="-272169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endParaRPr lang="ru-RU" sz="1400" dirty="0" smtClean="0">
              <a:latin typeface="Arial Narrow" panose="020B0606020202030204" pitchFamily="34" charset="0"/>
            </a:endParaRPr>
          </a:p>
          <a:p>
            <a:pPr marL="272169" lvl="1" indent="-272169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sz="1400" dirty="0" smtClean="0">
                <a:latin typeface="Arial Narrow" panose="020B0606020202030204" pitchFamily="34" charset="0"/>
              </a:rPr>
              <a:t>МӘМС ЖҮЙЕСІНДЕ МЕДИЦИНАЛЫҚ КӨМЕКТІҢ ТҮРЛЕРІН ӨЗГЕРТУ</a:t>
            </a:r>
            <a:endParaRPr lang="ru-RU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573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721" y="404665"/>
            <a:ext cx="11664619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C00000"/>
                </a:solidFill>
              </a:rPr>
              <a:t>Медициналық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қызметтің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екі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пакеті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болады</a:t>
            </a:r>
            <a:r>
              <a:rPr lang="ru-RU" sz="3200" b="1" dirty="0" smtClean="0">
                <a:solidFill>
                  <a:srgbClr val="C00000"/>
                </a:solidFill>
              </a:rPr>
              <a:t>. </a:t>
            </a:r>
          </a:p>
          <a:p>
            <a:pPr algn="ctr"/>
            <a:endParaRPr lang="ru-RU" sz="1500" b="1" dirty="0"/>
          </a:p>
          <a:p>
            <a:pPr algn="just"/>
            <a:r>
              <a:rPr lang="ru-RU" sz="2800" b="1" dirty="0" err="1" smtClean="0">
                <a:solidFill>
                  <a:srgbClr val="002060"/>
                </a:solidFill>
              </a:rPr>
              <a:t>Бірінші</a:t>
            </a:r>
            <a:r>
              <a:rPr lang="ru-RU" sz="2800" b="1" dirty="0" smtClean="0"/>
              <a:t> </a:t>
            </a:r>
            <a:r>
              <a:rPr lang="ru-RU" sz="2800" b="1" dirty="0"/>
              <a:t>– </a:t>
            </a:r>
            <a:r>
              <a:rPr lang="ru-RU" sz="2800" b="1" dirty="0" err="1" smtClean="0">
                <a:solidFill>
                  <a:srgbClr val="C00000"/>
                </a:solidFill>
              </a:rPr>
              <a:t>мемлекеттің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барлық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азаматтарға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көрсетілетін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ең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төменгі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базалық</a:t>
            </a:r>
            <a:r>
              <a:rPr lang="ru-RU" sz="2800" b="1" dirty="0" smtClean="0">
                <a:solidFill>
                  <a:srgbClr val="C00000"/>
                </a:solidFill>
              </a:rPr>
              <a:t> пакет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оның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құрамына</a:t>
            </a:r>
            <a:r>
              <a:rPr lang="ru-RU" sz="2800" b="1" dirty="0" smtClean="0"/>
              <a:t>:</a:t>
            </a:r>
            <a:endParaRPr lang="ru-RU" sz="2800" b="1" dirty="0"/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 err="1" smtClean="0">
                <a:solidFill>
                  <a:srgbClr val="002060"/>
                </a:solidFill>
              </a:rPr>
              <a:t>Жедел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жәрдем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және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санитариялық</a:t>
            </a:r>
            <a:r>
              <a:rPr lang="ru-RU" sz="2800" b="1" dirty="0">
                <a:solidFill>
                  <a:srgbClr val="002060"/>
                </a:solidFill>
              </a:rPr>
              <a:t> авиация;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 err="1" smtClean="0">
                <a:solidFill>
                  <a:srgbClr val="002060"/>
                </a:solidFill>
              </a:rPr>
              <a:t>Әлеуметтік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маңызы</a:t>
            </a:r>
            <a:r>
              <a:rPr lang="ru-RU" sz="2800" b="1" dirty="0">
                <a:solidFill>
                  <a:srgbClr val="002060"/>
                </a:solidFill>
              </a:rPr>
              <a:t> бар </a:t>
            </a:r>
            <a:r>
              <a:rPr lang="ru-RU" sz="2800" b="1" dirty="0" err="1" smtClean="0">
                <a:solidFill>
                  <a:srgbClr val="002060"/>
                </a:solidFill>
              </a:rPr>
              <a:t>ауруларды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емдеу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және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шұғыл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жағдайлар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кезіндегі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медициналық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көмек</a:t>
            </a:r>
            <a:r>
              <a:rPr lang="ru-RU" sz="2800" b="1" dirty="0">
                <a:solidFill>
                  <a:srgbClr val="002060"/>
                </a:solidFill>
              </a:rPr>
              <a:t>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 err="1" smtClean="0">
                <a:solidFill>
                  <a:srgbClr val="002060"/>
                </a:solidFill>
              </a:rPr>
              <a:t>Профилактикалық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екпелер</a:t>
            </a:r>
            <a:r>
              <a:rPr lang="ru-RU" sz="2800" b="1" dirty="0">
                <a:solidFill>
                  <a:srgbClr val="002060"/>
                </a:solidFill>
              </a:rPr>
              <a:t>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 err="1" smtClean="0">
                <a:solidFill>
                  <a:srgbClr val="002060"/>
                </a:solidFill>
              </a:rPr>
              <a:t>Амбулаториялық-дәрілік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қамтамасыз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етілумен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амбулаториялық-емханалық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көмек</a:t>
            </a:r>
            <a:r>
              <a:rPr lang="ru-RU" sz="2800" b="1" dirty="0">
                <a:solidFill>
                  <a:srgbClr val="002060"/>
                </a:solidFill>
              </a:rPr>
              <a:t> (2020 </a:t>
            </a:r>
            <a:r>
              <a:rPr lang="ru-RU" sz="2800" b="1" dirty="0" err="1">
                <a:solidFill>
                  <a:srgbClr val="002060"/>
                </a:solidFill>
              </a:rPr>
              <a:t>жылға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дейін</a:t>
            </a:r>
            <a:r>
              <a:rPr lang="ru-RU" sz="2800" b="1" dirty="0" smtClean="0">
                <a:solidFill>
                  <a:srgbClr val="002060"/>
                </a:solidFill>
              </a:rPr>
              <a:t>) </a:t>
            </a:r>
            <a:r>
              <a:rPr lang="ru-RU" sz="2800" b="1" dirty="0" err="1" smtClean="0"/>
              <a:t>кіреді</a:t>
            </a:r>
            <a:r>
              <a:rPr lang="ru-RU" sz="2800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53354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708" y="73069"/>
            <a:ext cx="1166461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МӘМС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шартында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ұсынылатын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медициналық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қызметтің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пакеті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сақтандырылған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азаматтарға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кіреді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Амбулаториялық-емханалық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көмек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Стационарлық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көмек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жоспарлы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тәртіпте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ауруханаларда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емделу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реабилитациямен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қоса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Стационарды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алмастыратын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көмек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күндізгі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стационарларда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емделу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технологиялы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медициналық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қызметтер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бірегей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медициналық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технологияларды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орындалатын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медициналық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көмек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Дәрілік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амбулаториялық-емханалық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көмек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көрсету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Arial" charset="0"/>
              <a:buChar char="•"/>
            </a:pP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Мейірбикелік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күтім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Arial" charset="0"/>
              <a:buChar char="•"/>
            </a:pP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Паллиативтік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көмек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48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61" y="928669"/>
            <a:ext cx="1114432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) </a:t>
            </a:r>
            <a:r>
              <a:rPr lang="ru-RU" sz="2400" b="1" dirty="0" err="1" smtClean="0">
                <a:solidFill>
                  <a:srgbClr val="FF0000"/>
                </a:solidFill>
              </a:rPr>
              <a:t>Емделуге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қолжетімділік артады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457200" indent="-457200">
              <a:buAutoNum type="arabicParenR"/>
            </a:pP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r>
              <a:rPr lang="kk-KZ" sz="2400" b="1" dirty="0" smtClean="0">
                <a:solidFill>
                  <a:srgbClr val="FF0000"/>
                </a:solidFill>
              </a:rPr>
              <a:t>)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Сапалы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медициналық </a:t>
            </a:r>
            <a:r>
              <a:rPr lang="ru-RU" sz="2400" b="1" dirty="0" err="1" smtClean="0">
                <a:solidFill>
                  <a:srgbClr val="FF0000"/>
                </a:solidFill>
              </a:rPr>
              <a:t>көмек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3) </a:t>
            </a:r>
            <a:r>
              <a:rPr lang="kk-KZ" sz="2400" b="1" dirty="0" smtClean="0">
                <a:solidFill>
                  <a:srgbClr val="FF0000"/>
                </a:solidFill>
              </a:rPr>
              <a:t>Тегін және қолжетімді дәрі-дәрмек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kk-KZ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Құқықтар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мүдделердің қорғалуы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 денсаулығыңыз жайында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толық мәлімет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ала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аласыз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/>
          </a:p>
          <a:p>
            <a:endParaRPr lang="ru-RU" sz="2400" b="1" dirty="0"/>
          </a:p>
          <a:p>
            <a:endParaRPr lang="ru-RU" sz="1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80960" y="1571612"/>
            <a:ext cx="114300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503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14290"/>
            <a:ext cx="10515600" cy="78581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R="5080"/>
            <a:r>
              <a:rPr lang="ru-RU" sz="2800" b="1" spc="-5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Ашықтықты және жұртшылықтың алдында</a:t>
            </a:r>
            <a:r>
              <a:rPr lang="ru-RU" sz="2800" b="1" spc="-5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-5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есеп</a:t>
            </a:r>
            <a:r>
              <a:rPr lang="ru-RU" sz="2800" b="1" spc="-5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-5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беруді</a:t>
            </a:r>
            <a:r>
              <a:rPr lang="ru-RU" sz="2800" b="1" spc="-5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-5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қамтамасыз ету</a:t>
            </a:r>
            <a:endParaRPr lang="lt-LT" sz="2800" b="1" spc="-50" dirty="0">
              <a:solidFill>
                <a:srgbClr val="C0000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459" y="1071546"/>
            <a:ext cx="11993137" cy="578645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Жарна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түсімдері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қаражатты күн сайын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мониторингтеу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b="1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Көрсетілген медициналық  қызметті 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ай </a:t>
            </a:r>
            <a:r>
              <a:rPr lang="ru-RU" sz="2400" b="1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сайын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мониторингтеу</a:t>
            </a:r>
            <a:endParaRPr lang="lt-LT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Уәкілетті органдарға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(ДСӘДМ, ҚМ,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Үкімет,  Есеп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комитеті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қаражаттарды пайдалану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туралы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стандартты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есептерді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ұсыну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Жұртшылық үшін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жыл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жылдық есепті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жариялау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газеттерге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қысқаша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веб-сайтқа және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БАҚ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жекелеген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басылымдарда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толығымен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Өнім берушілер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рейтингілерін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жариялау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веб-сайт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газеттер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Күрделі мәселелерді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немесе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жоспарланған жаңалықтарды талқылау үшін мүдделі тараптармен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қызметті берушілердің өкілдері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пациенттердің ұйымдары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ұдайы және мақсатты кездесулер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381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623392" y="2636914"/>
            <a:ext cx="10972800" cy="86409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altLang="ru-RU" sz="3600" b="1" dirty="0" err="1" smtClean="0">
                <a:solidFill>
                  <a:srgbClr val="002060"/>
                </a:solidFill>
              </a:rPr>
              <a:t>Назарларыңызға рахмет</a:t>
            </a:r>
            <a:r>
              <a:rPr lang="ru-RU" altLang="ru-RU" sz="3600" b="1" dirty="0">
                <a:solidFill>
                  <a:srgbClr val="002060"/>
                </a:solidFill>
              </a:rPr>
              <a:t>! </a:t>
            </a:r>
            <a:endParaRPr lang="ru-RU" altLang="ru-RU" sz="3600" b="1" dirty="0" smtClean="0">
              <a:solidFill>
                <a:srgbClr val="00206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746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717" y="95892"/>
            <a:ext cx="10515600" cy="351776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</a:pPr>
            <a:r>
              <a:rPr lang="kk-KZ" sz="2800" b="1" spc="-50" dirty="0" smtClean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+mn-cs"/>
              </a:rPr>
              <a:t>ҚР-да МӘМС ЕНГІЗУ АЛҒЫШАРТТАРЫ</a:t>
            </a:r>
            <a:r>
              <a:rPr lang="ru-RU" sz="2800" b="1" spc="-50" dirty="0" smtClean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endParaRPr lang="ru-RU" sz="2800" b="1" spc="-50" dirty="0">
              <a:solidFill>
                <a:srgbClr val="C00000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201399" y="6445146"/>
            <a:ext cx="890847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3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071213" y="797935"/>
            <a:ext cx="10126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4908654" y="3018079"/>
            <a:ext cx="3032159" cy="671513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88" b="1" dirty="0">
                <a:solidFill>
                  <a:prstClr val="black"/>
                </a:solidFill>
                <a:latin typeface="Arial Narrow" panose="020B0606020202030204" pitchFamily="34" charset="0"/>
              </a:rPr>
              <a:t>2014 </a:t>
            </a:r>
            <a:r>
              <a:rPr lang="ru-RU" sz="2288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ж.</a:t>
            </a:r>
            <a:endParaRPr lang="ru-RU" sz="2288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653550" y="3011729"/>
            <a:ext cx="3024084" cy="688975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88" b="1" dirty="0">
                <a:solidFill>
                  <a:prstClr val="black"/>
                </a:solidFill>
                <a:latin typeface="Arial Narrow" panose="020B0606020202030204" pitchFamily="34" charset="0"/>
              </a:rPr>
              <a:t>2015 </a:t>
            </a:r>
            <a:r>
              <a:rPr lang="ru-RU" sz="2288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ж.</a:t>
            </a:r>
            <a:endParaRPr lang="ru-RU" sz="2288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57070" y="4451592"/>
            <a:ext cx="3712949" cy="19443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indent="218481" algn="just">
              <a:defRPr/>
            </a:pPr>
            <a:r>
              <a:rPr lang="ru-RU" sz="1100" b="1" i="1" dirty="0" smtClean="0">
                <a:solidFill>
                  <a:schemeClr val="tx1"/>
                </a:solidFill>
                <a:latin typeface="Arial Narrow" pitchFamily="34" charset="0"/>
              </a:rPr>
              <a:t>80-қадам. МІНДЕТТІ ӘЛЕУМЕТТІК МЕДИЦИНАЛЫҚ САҚТАНДЫРУДЫ ЕНГІЗУ</a:t>
            </a:r>
            <a:r>
              <a:rPr lang="ru-RU" sz="1100" i="1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ru-RU" sz="1100" i="1" dirty="0" err="1" smtClean="0">
                <a:solidFill>
                  <a:schemeClr val="tx1"/>
                </a:solidFill>
                <a:latin typeface="Arial Narrow" pitchFamily="34" charset="0"/>
              </a:rPr>
              <a:t>Мемлекет</a:t>
            </a:r>
            <a:r>
              <a:rPr lang="ru-RU" sz="1100" i="1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ru-RU" sz="1100" i="1" dirty="0" err="1" smtClean="0">
                <a:solidFill>
                  <a:schemeClr val="tx1"/>
                </a:solidFill>
                <a:latin typeface="Arial Narrow" pitchFamily="34" charset="0"/>
              </a:rPr>
              <a:t>жұмыс беруші</a:t>
            </a:r>
            <a:r>
              <a:rPr lang="ru-RU" sz="1100" i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i="1" dirty="0" err="1" smtClean="0">
                <a:solidFill>
                  <a:schemeClr val="tx1"/>
                </a:solidFill>
                <a:latin typeface="Arial Narrow" pitchFamily="34" charset="0"/>
              </a:rPr>
              <a:t>және азаматтың ынтымақтасқан жауапкершілігі</a:t>
            </a:r>
            <a:r>
              <a:rPr lang="ru-RU" sz="1100" i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i="1" dirty="0" err="1" smtClean="0">
                <a:solidFill>
                  <a:schemeClr val="tx1"/>
                </a:solidFill>
                <a:latin typeface="Arial Narrow" pitchFamily="34" charset="0"/>
              </a:rPr>
              <a:t>қағидаты негізінде</a:t>
            </a:r>
            <a:r>
              <a:rPr lang="ru-RU" sz="1100" i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i="1" dirty="0" err="1" smtClean="0">
                <a:solidFill>
                  <a:schemeClr val="tx1"/>
                </a:solidFill>
                <a:latin typeface="Arial Narrow" pitchFamily="34" charset="0"/>
              </a:rPr>
              <a:t>денсаулық сақтау жүйесінің қаржылық орнықтылығын күшейту.</a:t>
            </a:r>
            <a:r>
              <a:rPr lang="ru-RU" sz="1100" i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i="1" dirty="0" err="1" smtClean="0">
                <a:solidFill>
                  <a:schemeClr val="tx1"/>
                </a:solidFill>
                <a:latin typeface="Arial Narrow" pitchFamily="34" charset="0"/>
              </a:rPr>
              <a:t>Бастапқы медициналық-санитарлық көмекті </a:t>
            </a:r>
            <a:r>
              <a:rPr lang="ru-RU" sz="1100" i="1" dirty="0" smtClean="0">
                <a:solidFill>
                  <a:schemeClr val="tx1"/>
                </a:solidFill>
                <a:latin typeface="Arial Narrow" pitchFamily="34" charset="0"/>
              </a:rPr>
              <a:t>(БМСК) </a:t>
            </a:r>
            <a:r>
              <a:rPr lang="ru-RU" sz="1100" i="1" dirty="0" err="1" smtClean="0">
                <a:solidFill>
                  <a:schemeClr val="tx1"/>
                </a:solidFill>
                <a:latin typeface="Arial Narrow" pitchFamily="34" charset="0"/>
              </a:rPr>
              <a:t>басымдықпен қаржыландыру</a:t>
            </a:r>
            <a:r>
              <a:rPr lang="ru-RU" sz="1100" i="1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ru-RU" sz="1100" i="1" dirty="0" err="1" smtClean="0">
                <a:solidFill>
                  <a:schemeClr val="tx1"/>
                </a:solidFill>
                <a:latin typeface="Arial Narrow" pitchFamily="34" charset="0"/>
              </a:rPr>
              <a:t>Бастапқы көмек аурудың алдын</a:t>
            </a:r>
            <a:r>
              <a:rPr lang="ru-RU" sz="1100" i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i="1" dirty="0" err="1" smtClean="0">
                <a:solidFill>
                  <a:schemeClr val="tx1"/>
                </a:solidFill>
                <a:latin typeface="Arial Narrow" pitchFamily="34" charset="0"/>
              </a:rPr>
              <a:t>алу</a:t>
            </a:r>
            <a:r>
              <a:rPr lang="ru-RU" sz="1100" i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i="1" dirty="0" err="1" smtClean="0">
                <a:solidFill>
                  <a:schemeClr val="tx1"/>
                </a:solidFill>
                <a:latin typeface="Arial Narrow" pitchFamily="34" charset="0"/>
              </a:rPr>
              <a:t>және ерте</a:t>
            </a:r>
            <a:r>
              <a:rPr lang="ru-RU" sz="1100" i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i="1" dirty="0" err="1" smtClean="0">
                <a:solidFill>
                  <a:schemeClr val="tx1"/>
                </a:solidFill>
                <a:latin typeface="Arial Narrow" pitchFamily="34" charset="0"/>
              </a:rPr>
              <a:t>бастан</a:t>
            </a:r>
            <a:r>
              <a:rPr lang="ru-RU" sz="1100" i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i="1" dirty="0" err="1" smtClean="0">
                <a:solidFill>
                  <a:schemeClr val="tx1"/>
                </a:solidFill>
                <a:latin typeface="Arial Narrow" pitchFamily="34" charset="0"/>
              </a:rPr>
              <a:t>күресу үшін ұлттық денсаулық сақтаудың орталық буынына</a:t>
            </a:r>
            <a:r>
              <a:rPr lang="ru-RU" sz="1100" i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100" i="1" dirty="0" err="1" smtClean="0">
                <a:solidFill>
                  <a:schemeClr val="tx1"/>
                </a:solidFill>
                <a:latin typeface="Arial Narrow" pitchFamily="34" charset="0"/>
              </a:rPr>
              <a:t>айналады</a:t>
            </a:r>
            <a:r>
              <a:rPr lang="ru-RU" sz="1100" i="1" dirty="0" smtClean="0">
                <a:solidFill>
                  <a:schemeClr val="tx1"/>
                </a:solidFill>
                <a:latin typeface="Arial Narrow" pitchFamily="34" charset="0"/>
              </a:rPr>
              <a:t>..</a:t>
            </a:r>
            <a:endParaRPr lang="ru-RU" sz="1100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4980" y="3019679"/>
            <a:ext cx="698487" cy="693738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70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98188" y="3019666"/>
            <a:ext cx="708580" cy="6858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7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3205" y="2892667"/>
            <a:ext cx="363537" cy="847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4903" b="1" dirty="0">
                <a:solidFill>
                  <a:prstClr val="white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28589" y="3705466"/>
            <a:ext cx="3712223" cy="763588"/>
          </a:xfrm>
          <a:prstGeom prst="roundRect">
            <a:avLst>
              <a:gd name="adj" fmla="val 0"/>
            </a:avLst>
          </a:prstGeom>
          <a:solidFill>
            <a:schemeClr val="bg1">
              <a:alpha val="1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«ҚАЗАҚСТАН-2050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»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СТРАТЕГИЯСЫ</a:t>
            </a:r>
            <a:endParaRPr lang="ru-RU" sz="1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>
              <a:defRPr/>
            </a:pPr>
            <a:r>
              <a:rPr lang="ru-RU" sz="1400" b="1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Қалыптасқан мемлекеттің жаңа саяси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1400" b="1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бағыты</a:t>
            </a:r>
            <a:endParaRPr lang="ru-RU" sz="1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953016" y="3011729"/>
            <a:ext cx="698487" cy="696913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7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03821" y="2903778"/>
            <a:ext cx="361950" cy="846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4903" b="1" dirty="0">
                <a:solidFill>
                  <a:prstClr val="white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79721" y="2892667"/>
            <a:ext cx="361950" cy="846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4903" b="1" dirty="0">
                <a:solidFill>
                  <a:prstClr val="white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222534" y="4462704"/>
            <a:ext cx="3718278" cy="19332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indent="290579" algn="just">
              <a:defRPr/>
            </a:pPr>
            <a:r>
              <a:rPr lang="ru-RU" sz="1100" i="1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«…Біздің басты</a:t>
            </a:r>
            <a:r>
              <a:rPr lang="ru-RU" sz="11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1100" i="1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мақсатымыз </a:t>
            </a: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- </a:t>
            </a:r>
            <a:r>
              <a:rPr lang="ru-RU" sz="11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2050 </a:t>
            </a:r>
            <a:r>
              <a:rPr lang="ru-RU" sz="1100" i="1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жылға қарай әлемнің барынша</a:t>
            </a:r>
            <a:r>
              <a:rPr lang="ru-RU" sz="11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1100" i="1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дамыған </a:t>
            </a:r>
            <a:r>
              <a:rPr lang="ru-RU" sz="1100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30 </a:t>
            </a:r>
            <a:r>
              <a:rPr lang="ru-RU" sz="1100" i="1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елінің қатарына кіру</a:t>
            </a:r>
            <a:r>
              <a:rPr lang="ru-RU" sz="1100" b="1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.».</a:t>
            </a:r>
            <a:endParaRPr lang="ru-RU" sz="1100" b="1" i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indent="290579" algn="just">
              <a:defRPr/>
            </a:pPr>
            <a:r>
              <a:rPr lang="ru-RU" sz="1100" i="1" dirty="0" smtClean="0">
                <a:solidFill>
                  <a:prstClr val="black"/>
                </a:solidFill>
                <a:latin typeface="Arial Narrow" pitchFamily="34" charset="0"/>
              </a:rPr>
              <a:t>…</a:t>
            </a:r>
            <a:r>
              <a:rPr lang="ru-RU" sz="1100" i="1" dirty="0" smtClean="0">
                <a:latin typeface="Arial Narrow" pitchFamily="34" charset="0"/>
              </a:rPr>
              <a:t> </a:t>
            </a:r>
            <a:r>
              <a:rPr lang="ru-RU" sz="1100" i="1" dirty="0" err="1" smtClean="0">
                <a:latin typeface="Arial Narrow" pitchFamily="34" charset="0"/>
              </a:rPr>
              <a:t>Денсаулық сақтаудың ұлттық жүйесін ұзақмерзімді жаңғырту аясында</a:t>
            </a:r>
            <a:r>
              <a:rPr lang="ru-RU" sz="1100" i="1" dirty="0" smtClean="0">
                <a:latin typeface="Arial Narrow" pitchFamily="34" charset="0"/>
              </a:rPr>
              <a:t> </a:t>
            </a:r>
            <a:r>
              <a:rPr lang="ru-RU" sz="1100" i="1" dirty="0" err="1" smtClean="0">
                <a:latin typeface="Arial Narrow" pitchFamily="34" charset="0"/>
              </a:rPr>
              <a:t>біз</a:t>
            </a:r>
            <a:r>
              <a:rPr lang="ru-RU" sz="1100" i="1" dirty="0" smtClean="0">
                <a:latin typeface="Arial Narrow" pitchFamily="34" charset="0"/>
              </a:rPr>
              <a:t> </a:t>
            </a:r>
            <a:r>
              <a:rPr lang="ru-RU" sz="1100" i="1" dirty="0" err="1" smtClean="0">
                <a:latin typeface="Arial Narrow" pitchFamily="34" charset="0"/>
              </a:rPr>
              <a:t>елдің барлық аумағында медициналық қызметтер </a:t>
            </a:r>
            <a:r>
              <a:rPr lang="ru-RU" sz="1100" b="1" i="1" dirty="0" err="1" smtClean="0">
                <a:latin typeface="Arial Narrow" pitchFamily="34" charset="0"/>
              </a:rPr>
              <a:t>сапасының бірыңғай стандарттарын</a:t>
            </a:r>
            <a:r>
              <a:rPr lang="ru-RU" sz="1100" b="1" i="1" dirty="0" smtClean="0">
                <a:latin typeface="Arial Narrow" pitchFamily="34" charset="0"/>
              </a:rPr>
              <a:t> </a:t>
            </a:r>
            <a:r>
              <a:rPr lang="ru-RU" sz="1100" i="1" dirty="0" err="1" smtClean="0">
                <a:latin typeface="Arial Narrow" pitchFamily="34" charset="0"/>
              </a:rPr>
              <a:t>енгізуге</a:t>
            </a:r>
            <a:r>
              <a:rPr lang="ru-RU" sz="1100" i="1" dirty="0" smtClean="0">
                <a:latin typeface="Arial Narrow" pitchFamily="34" charset="0"/>
              </a:rPr>
              <a:t>, </a:t>
            </a:r>
            <a:r>
              <a:rPr lang="ru-RU" sz="1100" i="1" dirty="0" err="1" smtClean="0">
                <a:latin typeface="Arial Narrow" pitchFamily="34" charset="0"/>
              </a:rPr>
              <a:t>сондай-ақ </a:t>
            </a:r>
            <a:r>
              <a:rPr lang="ru-RU" sz="1100" i="1" dirty="0" smtClean="0">
                <a:latin typeface="Arial Narrow" pitchFamily="34" charset="0"/>
              </a:rPr>
              <a:t>медицина </a:t>
            </a:r>
            <a:r>
              <a:rPr lang="ru-RU" sz="1100" i="1" dirty="0" err="1" smtClean="0">
                <a:latin typeface="Arial Narrow" pitchFamily="34" charset="0"/>
              </a:rPr>
              <a:t>мекемелерінің </a:t>
            </a:r>
            <a:r>
              <a:rPr lang="ru-RU" sz="1100" b="1" i="1" dirty="0" err="1" smtClean="0">
                <a:latin typeface="Arial Narrow" pitchFamily="34" charset="0"/>
              </a:rPr>
              <a:t>материалдық-техникалық жабдықталуын бірыңғайландыруға</a:t>
            </a:r>
            <a:r>
              <a:rPr lang="ru-RU" sz="1100" i="1" dirty="0" err="1" smtClean="0">
                <a:latin typeface="Arial Narrow" pitchFamily="34" charset="0"/>
              </a:rPr>
              <a:t> тиіспіз</a:t>
            </a:r>
            <a:r>
              <a:rPr lang="ru-RU" sz="1100" i="1" dirty="0" smtClean="0">
                <a:latin typeface="Arial Narrow" pitchFamily="34" charset="0"/>
              </a:rPr>
              <a:t>. </a:t>
            </a:r>
            <a:r>
              <a:rPr lang="ru-RU" sz="1100" i="1" dirty="0" smtClean="0">
                <a:solidFill>
                  <a:prstClr val="black"/>
                </a:solidFill>
                <a:latin typeface="Arial Narrow" pitchFamily="34" charset="0"/>
              </a:rPr>
              <a:t>…»</a:t>
            </a:r>
            <a:endParaRPr lang="ru-RU" sz="1100" i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24205" y="3018078"/>
            <a:ext cx="2997840" cy="681038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61" b="1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Жаһандық сындар</a:t>
            </a:r>
            <a:endParaRPr lang="ru-RU" sz="1961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87896" y="3738805"/>
            <a:ext cx="2410291" cy="26571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200" dirty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1. </a:t>
            </a:r>
            <a:r>
              <a:rPr lang="ru-RU" altLang="ru-RU" sz="1200" dirty="0" err="1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Туу</a:t>
            </a:r>
            <a:r>
              <a:rPr lang="ru-RU" altLang="ru-RU" sz="1200" dirty="0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 мен </a:t>
            </a:r>
            <a:r>
              <a:rPr lang="ru-RU" altLang="ru-RU" sz="1200" dirty="0" err="1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күтілетін өмір сүру ұзақтығының өсуі </a:t>
            </a:r>
            <a:r>
              <a:rPr lang="ru-RU" altLang="ru-RU" sz="1200" dirty="0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(</a:t>
            </a:r>
            <a:r>
              <a:rPr lang="ru-RU" altLang="ru-RU" sz="1200" dirty="0" err="1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халықтың қартаюы</a:t>
            </a:r>
            <a:r>
              <a:rPr lang="ru-RU" altLang="ru-RU" sz="1200" dirty="0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) </a:t>
            </a:r>
            <a:endParaRPr lang="ru-RU" altLang="ru-RU" sz="1200" dirty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>
              <a:defRPr/>
            </a:pPr>
            <a:endParaRPr lang="ru-RU" altLang="ru-RU" sz="1200" dirty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>
              <a:defRPr/>
            </a:pPr>
            <a:endParaRPr lang="ru-RU" altLang="ru-RU" sz="1200" dirty="0" smtClean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>
              <a:defRPr/>
            </a:pPr>
            <a:r>
              <a:rPr lang="ru-RU" altLang="ru-RU" sz="1200" dirty="0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2</a:t>
            </a:r>
            <a:r>
              <a:rPr lang="ru-RU" altLang="ru-RU" sz="1200" dirty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. </a:t>
            </a:r>
            <a:r>
              <a:rPr lang="ru-RU" altLang="ru-RU" sz="1200" dirty="0" err="1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Өмір салтымен</a:t>
            </a:r>
            <a:r>
              <a:rPr lang="ru-RU" altLang="ru-RU" sz="1200" dirty="0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200" dirty="0" err="1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байланысты</a:t>
            </a:r>
            <a:r>
              <a:rPr lang="ru-RU" altLang="ru-RU" sz="1200" dirty="0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200" dirty="0" err="1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жұқпалы емес</a:t>
            </a:r>
            <a:r>
              <a:rPr lang="ru-RU" altLang="ru-RU" sz="1200" dirty="0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200" dirty="0" err="1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аурулардың өсуі</a:t>
            </a:r>
            <a:endParaRPr lang="ru-RU" altLang="ru-RU" sz="1200" dirty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>
              <a:spcBef>
                <a:spcPts val="164"/>
              </a:spcBef>
              <a:spcAft>
                <a:spcPts val="164"/>
              </a:spcAft>
              <a:defRPr/>
            </a:pPr>
            <a:endParaRPr lang="ru-RU" altLang="ru-RU" sz="1200" dirty="0" smtClean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>
              <a:spcBef>
                <a:spcPts val="164"/>
              </a:spcBef>
              <a:spcAft>
                <a:spcPts val="164"/>
              </a:spcAft>
              <a:defRPr/>
            </a:pPr>
            <a:endParaRPr lang="ru-RU" altLang="ru-RU" sz="1200" dirty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>
              <a:spcBef>
                <a:spcPts val="164"/>
              </a:spcBef>
              <a:spcAft>
                <a:spcPts val="164"/>
              </a:spcAft>
              <a:defRPr/>
            </a:pPr>
            <a:r>
              <a:rPr lang="ru-RU" altLang="ru-RU" sz="1200" dirty="0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3</a:t>
            </a:r>
            <a:r>
              <a:rPr lang="ru-RU" altLang="ru-RU" sz="1200" dirty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. </a:t>
            </a:r>
            <a:r>
              <a:rPr lang="ru-RU" altLang="ru-RU" sz="1200" dirty="0" err="1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Жаңа медициналық технологияларды</a:t>
            </a:r>
            <a:r>
              <a:rPr lang="ru-RU" altLang="ru-RU" sz="1200" dirty="0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200" dirty="0" err="1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енгізу</a:t>
            </a:r>
            <a:r>
              <a:rPr lang="ru-RU" altLang="ru-RU" sz="1200" dirty="0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200" dirty="0" err="1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есебінен</a:t>
            </a:r>
            <a:r>
              <a:rPr lang="ru-RU" altLang="ru-RU" sz="1200" dirty="0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200" dirty="0" err="1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шығындардың өсуі</a:t>
            </a:r>
            <a:endParaRPr lang="ru-RU" altLang="ru-RU" sz="1200" dirty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>
              <a:spcBef>
                <a:spcPts val="164"/>
              </a:spcBef>
              <a:spcAft>
                <a:spcPts val="164"/>
              </a:spcAft>
              <a:defRPr/>
            </a:pPr>
            <a:endParaRPr lang="ru-RU" altLang="ru-RU" sz="1100" dirty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935" y="3776630"/>
            <a:ext cx="1147163" cy="7586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1" name="Прямоугольник 20"/>
          <p:cNvSpPr/>
          <p:nvPr/>
        </p:nvSpPr>
        <p:spPr>
          <a:xfrm>
            <a:off x="953081" y="1085276"/>
            <a:ext cx="10257183" cy="11449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Қазақстан Республикасының Конституциясы</a:t>
            </a:r>
            <a:r>
              <a:rPr lang="ru-RU" altLang="ru-RU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, 29-бап</a:t>
            </a:r>
            <a:endParaRPr lang="ru-RU" altLang="ru-RU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altLang="ru-RU" sz="1600" dirty="0">
                <a:solidFill>
                  <a:srgbClr val="000000"/>
                </a:solidFill>
                <a:latin typeface="Arial Narrow" panose="020B0606020202030204" pitchFamily="34" charset="0"/>
              </a:rPr>
              <a:t>1. </a:t>
            </a:r>
            <a:r>
              <a:rPr lang="ru-RU" altLang="ru-RU" sz="16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Қазақстан Республикасы</a:t>
            </a:r>
            <a:r>
              <a:rPr lang="ru-RU" altLang="ru-RU" sz="1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6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азаматтарының денсаулығын сақтауға құқығы </a:t>
            </a:r>
            <a:r>
              <a:rPr lang="ru-RU" altLang="ru-RU" sz="1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бар.</a:t>
            </a:r>
            <a:endParaRPr lang="ru-RU" altLang="ru-RU" sz="16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altLang="ru-RU" sz="1600" dirty="0">
                <a:solidFill>
                  <a:srgbClr val="000000"/>
                </a:solidFill>
                <a:latin typeface="Arial Narrow" panose="020B0606020202030204" pitchFamily="34" charset="0"/>
              </a:rPr>
              <a:t>2. </a:t>
            </a:r>
            <a:r>
              <a:rPr lang="ru-RU" altLang="ru-RU" sz="1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Республика </a:t>
            </a:r>
            <a:r>
              <a:rPr lang="ru-RU" altLang="ru-RU" sz="16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азаматтарының заң белгілеген</a:t>
            </a:r>
            <a:r>
              <a:rPr lang="ru-RU" altLang="ru-RU" sz="1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6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медициналық көмектің кепілдік</a:t>
            </a:r>
            <a:r>
              <a:rPr lang="ru-RU" altLang="ru-RU" sz="1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6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берілген</a:t>
            </a:r>
            <a:r>
              <a:rPr lang="ru-RU" altLang="ru-RU" sz="1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6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көлемін тегін</a:t>
            </a:r>
            <a:r>
              <a:rPr lang="ru-RU" altLang="ru-RU" sz="1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6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алуға құқығы </a:t>
            </a:r>
            <a:r>
              <a:rPr lang="ru-RU" altLang="ru-RU" sz="16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бар</a:t>
            </a:r>
            <a:r>
              <a:rPr lang="ru-RU" altLang="ru-RU" sz="11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  <a:endParaRPr lang="ru-RU" altLang="ru-RU" sz="11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2401" y="5587992"/>
            <a:ext cx="1138119" cy="7731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2401" y="4672830"/>
            <a:ext cx="1138119" cy="8075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4" name="Прямоугольник 23"/>
          <p:cNvSpPr/>
          <p:nvPr/>
        </p:nvSpPr>
        <p:spPr>
          <a:xfrm>
            <a:off x="7966167" y="3687233"/>
            <a:ext cx="3702514" cy="769937"/>
          </a:xfrm>
          <a:prstGeom prst="rect">
            <a:avLst/>
          </a:prstGeom>
          <a:solidFill>
            <a:schemeClr val="bg1">
              <a:alpha val="14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ҰЛТ ЖОСПАРЫ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-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5 </a:t>
            </a:r>
            <a:r>
              <a:rPr lang="ru-RU" sz="1400" b="1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институционалдық реформаны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1400" b="1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іске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1400" b="1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асыру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1400" b="1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жөніндегі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100 </a:t>
            </a:r>
            <a:r>
              <a:rPr lang="ru-RU" sz="1400" b="1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нақты қадам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endParaRPr lang="ru-RU" sz="1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14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218" y="-22551"/>
            <a:ext cx="9500375" cy="705729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</a:pPr>
            <a:r>
              <a:rPr lang="kk-KZ" sz="3200" b="1">
                <a:solidFill>
                  <a:srgbClr val="C00000"/>
                </a:solidFill>
              </a:rPr>
              <a:t>Жүйенің  негізгі мәселелері</a:t>
            </a:r>
            <a:endParaRPr lang="ru-RU" sz="32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887755" y="1754719"/>
            <a:ext cx="0" cy="50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8"/>
          <p:cNvGrpSpPr/>
          <p:nvPr/>
        </p:nvGrpSpPr>
        <p:grpSpPr>
          <a:xfrm>
            <a:off x="152639" y="927472"/>
            <a:ext cx="6948000" cy="1277392"/>
            <a:chOff x="502920" y="50824"/>
            <a:chExt cx="7040880" cy="442800"/>
          </a:xfrm>
          <a:solidFill>
            <a:schemeClr val="bg2">
              <a:lumMod val="50000"/>
            </a:schemeClr>
          </a:solidFill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02920" y="50824"/>
              <a:ext cx="7040880" cy="442800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524536" y="72440"/>
              <a:ext cx="6997648" cy="39956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129" tIns="0" rIns="266129" bIns="0" numCol="1" spcCol="1270" anchor="ctr" anchorCtr="0">
              <a:noAutofit/>
            </a:bodyPr>
            <a:lstStyle/>
            <a:p>
              <a:pPr marR="0" lvl="0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tabLst/>
                <a:defRPr/>
              </a:pPr>
              <a:r>
                <a:rPr kumimoji="0" lang="ru-RU" sz="2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3.Денсаулық </a:t>
              </a:r>
              <a:r>
                <a:rPr kumimoji="0" lang="ru-RU" sz="2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сақтаудағы</a:t>
              </a:r>
              <a:r>
                <a:rPr lang="ru-RU" sz="2200" b="1" kern="0" dirty="0" smtClean="0">
                  <a:solidFill>
                    <a:prstClr val="white"/>
                  </a:solidFill>
                </a:rPr>
                <a:t>  </a:t>
              </a:r>
              <a:r>
                <a:rPr lang="ru-RU" sz="2200" b="1" kern="0" dirty="0" err="1" smtClean="0">
                  <a:solidFill>
                    <a:prstClr val="white"/>
                  </a:solidFill>
                </a:rPr>
                <a:t>азаматтар</a:t>
              </a:r>
              <a:r>
                <a:rPr lang="ru-RU" sz="2200" b="1" kern="0" dirty="0" smtClean="0">
                  <a:solidFill>
                    <a:prstClr val="white"/>
                  </a:solidFill>
                </a:rPr>
                <a:t> мен </a:t>
              </a:r>
              <a:r>
                <a:rPr lang="ru-RU" sz="2200" b="1" kern="0" dirty="0" err="1" smtClean="0">
                  <a:solidFill>
                    <a:prstClr val="white"/>
                  </a:solidFill>
                </a:rPr>
                <a:t>жұмыс</a:t>
              </a:r>
              <a:r>
                <a:rPr lang="ru-RU" sz="2200" b="1" kern="0" dirty="0" smtClean="0">
                  <a:solidFill>
                    <a:prstClr val="white"/>
                  </a:solidFill>
                </a:rPr>
                <a:t> </a:t>
              </a:r>
              <a:r>
                <a:rPr lang="ru-RU" sz="2200" b="1" kern="0" dirty="0" err="1" smtClean="0">
                  <a:solidFill>
                    <a:prstClr val="white"/>
                  </a:solidFill>
                </a:rPr>
                <a:t>берушілердің</a:t>
              </a:r>
              <a:r>
                <a:rPr lang="ru-RU" sz="2200" b="1" kern="0" dirty="0" smtClean="0">
                  <a:solidFill>
                    <a:prstClr val="white"/>
                  </a:solidFill>
                </a:rPr>
                <a:t>  </a:t>
              </a:r>
              <a:r>
                <a:rPr lang="ru-RU" sz="2200" b="1" kern="0" dirty="0" err="1" smtClean="0">
                  <a:solidFill>
                    <a:prstClr val="white"/>
                  </a:solidFill>
                </a:rPr>
                <a:t>ортақ</a:t>
              </a:r>
              <a:r>
                <a:rPr lang="ru-RU" sz="2200" b="1" kern="0" dirty="0" smtClean="0">
                  <a:solidFill>
                    <a:prstClr val="white"/>
                  </a:solidFill>
                </a:rPr>
                <a:t> </a:t>
              </a:r>
              <a:r>
                <a:rPr lang="ru-RU" sz="2200" b="1" kern="0" dirty="0" err="1" smtClean="0">
                  <a:solidFill>
                    <a:prstClr val="white"/>
                  </a:solidFill>
                </a:rPr>
                <a:t>жауапкершілігінің</a:t>
              </a:r>
              <a:r>
                <a:rPr lang="ru-RU" sz="2200" b="1" kern="0" dirty="0" smtClean="0">
                  <a:solidFill>
                    <a:prstClr val="white"/>
                  </a:solidFill>
                </a:rPr>
                <a:t> </a:t>
              </a:r>
              <a:r>
                <a:rPr lang="ru-RU" sz="2200" b="1" kern="0" dirty="0" err="1" smtClean="0">
                  <a:solidFill>
                    <a:prstClr val="white"/>
                  </a:solidFill>
                </a:rPr>
                <a:t>жоқтығы</a:t>
              </a:r>
              <a:endParaRPr kumimoji="0" lang="ru-RU" sz="2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173970" y="2840833"/>
            <a:ext cx="36177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Денсаулық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ru-RU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сақтауды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ru-RU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қамтамасыз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ru-RU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ету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ru-RU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ауыртпалығы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тек </a:t>
            </a:r>
            <a:r>
              <a:rPr kumimoji="0" lang="ru-RU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мемлекет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ru-RU" sz="2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мойнында</a:t>
            </a:r>
            <a:endParaRPr kumimoji="0" lang="ru-RU" sz="2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9560036" y="2046585"/>
            <a:ext cx="2558933" cy="4319574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txBody>
          <a:bodyPr wrap="square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Соңғы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10 </a:t>
            </a:r>
            <a:r>
              <a:rPr kumimoji="0" lang="ru-R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жылда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marL="176213" lvl="0" indent="-176213" algn="just">
              <a:spcAft>
                <a:spcPts val="600"/>
              </a:spcAft>
              <a:buFontTx/>
              <a:buAutoNum type="arabicParenR"/>
              <a:defRPr/>
            </a:pPr>
            <a:r>
              <a:rPr lang="kk-KZ" sz="1600" b="1" kern="0" dirty="0" smtClean="0">
                <a:solidFill>
                  <a:srgbClr val="0070C0"/>
                </a:solidFill>
                <a:latin typeface="Arial Narrow" pitchFamily="34" charset="0"/>
              </a:rPr>
              <a:t>Мемлекеттік бюджеттен қ</a:t>
            </a:r>
            <a:r>
              <a:rPr kumimoji="0" lang="kk-KZ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</a:rPr>
              <a:t>аржыландыру </a:t>
            </a:r>
            <a:r>
              <a:rPr kumimoji="0" lang="kk-KZ" sz="1600" b="1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</a:rPr>
              <a:t>көлемі </a:t>
            </a:r>
            <a:r>
              <a:rPr lang="ru-RU" sz="1600" b="1" kern="0" dirty="0" smtClean="0">
                <a:solidFill>
                  <a:srgbClr val="C00000"/>
                </a:solidFill>
                <a:latin typeface="Arial Black" pitchFamily="34" charset="0"/>
              </a:rPr>
              <a:t>6,3 </a:t>
            </a:r>
            <a:r>
              <a:rPr lang="ru-RU" sz="1600" b="1" kern="0" dirty="0" err="1" smtClean="0">
                <a:solidFill>
                  <a:srgbClr val="C00000"/>
                </a:solidFill>
                <a:latin typeface="Arial Black" pitchFamily="34" charset="0"/>
              </a:rPr>
              <a:t>есе</a:t>
            </a:r>
            <a:r>
              <a:rPr lang="ru-RU" sz="1600" b="1" kern="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1600" b="1" kern="0" dirty="0" err="1" smtClean="0">
                <a:solidFill>
                  <a:srgbClr val="C00000"/>
                </a:solidFill>
                <a:latin typeface="Arial Black" pitchFamily="34" charset="0"/>
              </a:rPr>
              <a:t>өсті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</a:rPr>
              <a:t>;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itchFamily="34" charset="0"/>
            </a:endParaRPr>
          </a:p>
          <a:p>
            <a:pPr marL="176213" lvl="0" indent="-176213" algn="just">
              <a:spcAft>
                <a:spcPts val="600"/>
              </a:spcAft>
              <a:buFontTx/>
              <a:buAutoNum type="arabicParenR"/>
              <a:defRPr/>
            </a:pPr>
            <a:r>
              <a:rPr lang="ru-RU" sz="1600" b="1" kern="0" dirty="0" err="1">
                <a:solidFill>
                  <a:srgbClr val="0070C0"/>
                </a:solidFill>
                <a:latin typeface="Arial Narrow" pitchFamily="34" charset="0"/>
              </a:rPr>
              <a:t>жан</a:t>
            </a:r>
            <a:r>
              <a:rPr lang="ru-RU" sz="1600" b="1" kern="0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ru-RU" sz="1600" b="1" kern="0" dirty="0" err="1">
                <a:solidFill>
                  <a:srgbClr val="0070C0"/>
                </a:solidFill>
                <a:latin typeface="Arial Narrow" pitchFamily="34" charset="0"/>
              </a:rPr>
              <a:t>басына</a:t>
            </a:r>
            <a:r>
              <a:rPr lang="ru-RU" sz="1600" b="1" kern="0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ru-RU" sz="1600" b="1" kern="0" dirty="0" err="1">
                <a:solidFill>
                  <a:srgbClr val="0070C0"/>
                </a:solidFill>
                <a:latin typeface="Arial Narrow" pitchFamily="34" charset="0"/>
              </a:rPr>
              <a:t>шаққандағы</a:t>
            </a:r>
            <a:r>
              <a:rPr lang="ru-RU" sz="1600" b="1" kern="0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ru-RU" sz="1600" b="1" kern="0" dirty="0" err="1" smtClean="0">
                <a:solidFill>
                  <a:srgbClr val="0070C0"/>
                </a:solidFill>
                <a:latin typeface="Arial Narrow" pitchFamily="34" charset="0"/>
              </a:rPr>
              <a:t>шығындар</a:t>
            </a:r>
            <a:r>
              <a:rPr lang="ru-RU" sz="1600" b="1" kern="0" dirty="0" smtClean="0">
                <a:solidFill>
                  <a:srgbClr val="0070C0"/>
                </a:solidFill>
                <a:latin typeface="Arial Narrow" pitchFamily="34" charset="0"/>
              </a:rPr>
              <a:t>: </a:t>
            </a:r>
          </a:p>
          <a:p>
            <a:pPr lvl="0" algn="just">
              <a:spcAft>
                <a:spcPts val="600"/>
              </a:spcAft>
              <a:defRPr/>
            </a:pPr>
            <a:endParaRPr lang="ru-RU" sz="200" b="1" kern="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lvl="0" algn="just">
              <a:spcAft>
                <a:spcPts val="600"/>
              </a:spcAft>
              <a:defRPr/>
            </a:pPr>
            <a:r>
              <a:rPr lang="ru-RU" sz="1600" b="1" kern="0" dirty="0" smtClean="0">
                <a:solidFill>
                  <a:srgbClr val="0070C0"/>
                </a:solidFill>
                <a:latin typeface="Arial Narrow" pitchFamily="34" charset="0"/>
              </a:rPr>
              <a:t>2004 </a:t>
            </a:r>
            <a:r>
              <a:rPr lang="ru-RU" sz="1600" b="1" kern="0" dirty="0" err="1" smtClean="0">
                <a:solidFill>
                  <a:srgbClr val="0070C0"/>
                </a:solidFill>
                <a:latin typeface="Arial Narrow" pitchFamily="34" charset="0"/>
              </a:rPr>
              <a:t>жылғы</a:t>
            </a:r>
            <a:r>
              <a:rPr lang="ru-RU" sz="1600" b="1" kern="0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 pitchFamily="34" charset="0"/>
              </a:rPr>
              <a:t>8,7 </a:t>
            </a:r>
            <a:r>
              <a:rPr kumimoji="0" lang="ru-R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 pitchFamily="34" charset="0"/>
              </a:rPr>
              <a:t>мың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kumimoji="0" lang="ru-R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 pitchFamily="34" charset="0"/>
              </a:rPr>
              <a:t>теңгеден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</a:rPr>
              <a:t> 2015ж.</a:t>
            </a:r>
            <a:r>
              <a:rPr lang="ru-RU" sz="1600" b="1" kern="0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</a:rPr>
              <a:t>4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</a:rPr>
              <a:t>9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  <a:r>
              <a:rPr lang="ru-RU" sz="1600" b="1" kern="0" dirty="0" smtClean="0">
                <a:solidFill>
                  <a:srgbClr val="C00000"/>
                </a:solidFill>
                <a:latin typeface="Arial Black" pitchFamily="34" charset="0"/>
              </a:rPr>
              <a:t>мы</a:t>
            </a:r>
            <a:r>
              <a:rPr lang="kk-KZ" sz="1600" b="1" kern="0" dirty="0" smtClean="0">
                <a:solidFill>
                  <a:srgbClr val="C00000"/>
                </a:solidFill>
                <a:latin typeface="Arial Black" pitchFamily="34" charset="0"/>
              </a:rPr>
              <a:t>ң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ru-R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</a:rPr>
              <a:t>тенгеге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ru-R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</a:rPr>
              <a:t>дейін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ru-R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</a:rPr>
              <a:t>ұлғайды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grpSp>
        <p:nvGrpSpPr>
          <p:cNvPr id="3" name="Группа 17"/>
          <p:cNvGrpSpPr/>
          <p:nvPr/>
        </p:nvGrpSpPr>
        <p:grpSpPr>
          <a:xfrm>
            <a:off x="4366065" y="2352067"/>
            <a:ext cx="5154499" cy="3361669"/>
            <a:chOff x="4332103" y="1866107"/>
            <a:chExt cx="5154497" cy="2523577"/>
          </a:xfrm>
        </p:grpSpPr>
        <p:graphicFrame>
          <p:nvGraphicFramePr>
            <p:cNvPr id="19" name="Диаграмма 1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854919464"/>
                </p:ext>
              </p:extLst>
            </p:nvPr>
          </p:nvGraphicFramePr>
          <p:xfrm>
            <a:off x="4438668" y="1866107"/>
            <a:ext cx="4993740" cy="21860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20" name="Прямая соединительная линия 19"/>
            <p:cNvCxnSpPr/>
            <p:nvPr/>
          </p:nvCxnSpPr>
          <p:spPr>
            <a:xfrm>
              <a:off x="5000779" y="3628760"/>
              <a:ext cx="3021" cy="269855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5850466" y="3422815"/>
              <a:ext cx="0" cy="497078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H="1">
              <a:off x="5432580" y="3545274"/>
              <a:ext cx="2424" cy="374619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6287712" y="3319912"/>
              <a:ext cx="3021" cy="591688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6719512" y="3191933"/>
              <a:ext cx="1" cy="706682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H="1">
              <a:off x="8011377" y="2749287"/>
              <a:ext cx="0" cy="1117697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7148292" y="3026968"/>
              <a:ext cx="0" cy="899662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7568773" y="2909074"/>
              <a:ext cx="0" cy="950008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8426274" y="2604638"/>
              <a:ext cx="0" cy="1306962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8866277" y="2538452"/>
              <a:ext cx="0" cy="1381441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9280998" y="2538452"/>
              <a:ext cx="0" cy="1373148"/>
            </a:xfrm>
            <a:prstGeom prst="line">
              <a:avLst/>
            </a:prstGeom>
            <a:ln w="95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4332103" y="3732583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2004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08830" y="3740799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2005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32936" y="3740799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2006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664519" y="3732124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2007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086674" y="3732124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2008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518348" y="3732124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2009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943622" y="3740799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2010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49593" y="3740026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2011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797217" y="3732124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2012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221184" y="3735118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2013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668806" y="3748493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2014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028009" y="3732124"/>
              <a:ext cx="428322" cy="190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2015</a:t>
              </a:r>
              <a:endParaRPr kumimoji="0" lang="ru-RU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4812530" y="3421022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187 149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4368712" y="3477254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131 209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5241309" y="3355045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231 062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5672575" y="3229281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310 959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6107913" y="3141199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377 482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6530028" y="3012017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460 203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6945575" y="2848658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562 823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7375760" y="2757727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631 059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7806812" y="2563292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735 160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8205492" y="2410178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824 310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8654523" y="2357523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869 7</a:t>
              </a:r>
              <a:r>
                <a:rPr kumimoji="0" lang="kk-KZ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25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9068942" y="2330988"/>
              <a:ext cx="360000" cy="180000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867 8</a:t>
              </a:r>
              <a:r>
                <a:rPr kumimoji="0" lang="kk-KZ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36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4379398" y="4014956"/>
              <a:ext cx="360000" cy="13245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8 740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4812530" y="4012252"/>
              <a:ext cx="360000" cy="13245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12 298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5247813" y="4012252"/>
              <a:ext cx="360000" cy="135829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15 184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5681031" y="4012362"/>
              <a:ext cx="360000" cy="14418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20 16</a:t>
              </a:r>
              <a:r>
                <a:rPr kumimoji="0" lang="kk-KZ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9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6117337" y="4010609"/>
              <a:ext cx="360000" cy="14418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21 251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6545167" y="4012165"/>
              <a:ext cx="360000" cy="14418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28 966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6970890" y="4011738"/>
              <a:ext cx="360000" cy="14418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34 248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7393810" y="4012167"/>
              <a:ext cx="360000" cy="144186"/>
            </a:xfrm>
            <a:prstGeom prst="roundRect">
              <a:avLst/>
            </a:prstGeom>
            <a:solidFill>
              <a:srgbClr val="FFCC66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38 131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7828817" y="4012940"/>
              <a:ext cx="360000" cy="141855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43 795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8272764" y="4014956"/>
              <a:ext cx="360000" cy="122091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49 058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8696132" y="4014956"/>
              <a:ext cx="360000" cy="122091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49 93</a:t>
              </a:r>
              <a:r>
                <a:rPr kumimoji="0" lang="kk-KZ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4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9126600" y="4014956"/>
              <a:ext cx="360000" cy="122091"/>
            </a:xfrm>
            <a:prstGeom prst="roundRect">
              <a:avLst/>
            </a:prstGeom>
            <a:solidFill>
              <a:srgbClr val="FFCC66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gency FB" panose="020B0503020202020204" pitchFamily="34" charset="0"/>
                </a:rPr>
                <a:t>49 111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437983" y="2378795"/>
              <a:ext cx="856688" cy="27725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k-KZ" sz="800" kern="0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барлығы</a:t>
              </a:r>
              <a:r>
                <a:rPr kumimoji="0" lang="kk-KZ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, </a:t>
              </a:r>
              <a:r>
                <a:rPr kumimoji="0" lang="kk-KZ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млн.тенге</a:t>
              </a:r>
              <a:endPara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930493" y="4227952"/>
              <a:ext cx="1637214" cy="1617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k-KZ" sz="800" kern="0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Теңгемен « тұрғынға шаққанда</a:t>
              </a:r>
              <a:endPara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</p:grpSp>
      <p:sp>
        <p:nvSpPr>
          <p:cNvPr id="61" name="Номер слайда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148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954914"/>
          </a:xfrm>
        </p:spPr>
        <p:txBody>
          <a:bodyPr>
            <a:normAutofit/>
          </a:bodyPr>
          <a:lstStyle/>
          <a:p>
            <a:r>
              <a:rPr lang="kk-KZ" sz="2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Денсаулық сақтау экономикасы </a:t>
            </a:r>
            <a:r>
              <a:rPr lang="ru-RU" sz="2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- </a:t>
            </a:r>
            <a:r>
              <a:rPr lang="ru-RU" sz="24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жаһандық</a:t>
            </a:r>
            <a:r>
              <a:rPr lang="ru-RU" sz="2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br>
              <a:rPr lang="ru-RU" sz="2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сын-</a:t>
            </a:r>
            <a:r>
              <a:rPr lang="ru-RU" sz="2400" b="1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қатерлер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0244465"/>
              </p:ext>
            </p:extLst>
          </p:nvPr>
        </p:nvGraphicFramePr>
        <p:xfrm>
          <a:off x="623392" y="2143117"/>
          <a:ext cx="10972800" cy="4299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7213" y="1142984"/>
            <a:ext cx="10858576" cy="646331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ЭЫДҰ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елдердінде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денсаулық сақтауға шығындардың түбегейлі өсуі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жылына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тұрғынға шаққанда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3000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және оданда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көп,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АҚШ –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9000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шамасында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83369" y="1876504"/>
            <a:ext cx="37722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kk-KZ" sz="2400" b="1" kern="0" dirty="0" smtClean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Халықтың жеке төлемдерінің жоғары үлесі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67809" y="1844825"/>
            <a:ext cx="7509103" cy="3046988"/>
          </a:xfrm>
          <a:prstGeom prst="rect">
            <a:avLst/>
          </a:prstGeom>
          <a:ln>
            <a:solidFill>
              <a:srgbClr val="002060"/>
            </a:solidFill>
            <a:prstDash val="dash"/>
          </a:ln>
        </p:spPr>
        <p:txBody>
          <a:bodyPr wrap="square">
            <a:spAutoFit/>
          </a:bodyPr>
          <a:lstStyle/>
          <a:p>
            <a:pPr lvl="0" indent="363538" algn="just">
              <a:defRPr/>
            </a:pP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Халықтың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 </a:t>
            </a:r>
            <a:r>
              <a:rPr kumimoji="0" lang="ru-RU" sz="2400" b="1" i="0" u="none" strike="noStrike" kern="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жеке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 </a:t>
            </a:r>
            <a:r>
              <a:rPr kumimoji="0" lang="ru-RU" sz="2400" b="1" i="0" u="none" strike="noStrike" kern="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төлемдерінің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 </a:t>
            </a:r>
            <a:r>
              <a:rPr kumimoji="0" lang="ru-RU" sz="2400" b="1" i="0" u="none" strike="noStrike" kern="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деңгейі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 2014 </a:t>
            </a:r>
            <a:r>
              <a:rPr kumimoji="0" lang="ru-RU" sz="2400" b="1" i="0" u="none" strike="noStrike" kern="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жылы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 </a:t>
            </a:r>
            <a:r>
              <a:rPr kumimoji="0" lang="ru-RU" sz="2400" b="1" i="0" u="none" strike="noStrike" kern="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денсаулық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 </a:t>
            </a:r>
            <a:r>
              <a:rPr kumimoji="0" lang="ru-RU" sz="2400" b="1" i="0" u="none" strike="noStrike" kern="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сақтаудың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  </a:t>
            </a:r>
            <a:r>
              <a:rPr kumimoji="0" lang="ru-RU" sz="2400" b="1" i="0" u="none" strike="noStrike" kern="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жалпы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 </a:t>
            </a:r>
            <a:r>
              <a:rPr kumimoji="0" lang="ru-RU" sz="2400" b="1" i="0" u="none" strike="noStrike" kern="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шығындарының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 </a:t>
            </a:r>
            <a:r>
              <a:rPr lang="ru-RU" sz="2400" b="1" kern="0" dirty="0">
                <a:solidFill>
                  <a:srgbClr val="C00000"/>
                </a:solidFill>
                <a:cs typeface="Calibri" panose="020F0502020204030204" pitchFamily="34" charset="0"/>
              </a:rPr>
              <a:t>3</a:t>
            </a:r>
            <a:r>
              <a:rPr lang="en-US" sz="2400" b="1" kern="0" dirty="0">
                <a:solidFill>
                  <a:srgbClr val="C00000"/>
                </a:solidFill>
                <a:cs typeface="Calibri" panose="020F0502020204030204" pitchFamily="34" charset="0"/>
              </a:rPr>
              <a:t>7,4</a:t>
            </a:r>
            <a:r>
              <a:rPr lang="ru-RU" sz="2400" b="1" kern="0" dirty="0" smtClean="0">
                <a:solidFill>
                  <a:srgbClr val="C00000"/>
                </a:solidFill>
                <a:cs typeface="Calibri" panose="020F0502020204030204" pitchFamily="34" charset="0"/>
              </a:rPr>
              <a:t>% </a:t>
            </a:r>
            <a:r>
              <a:rPr lang="ru-RU" sz="2400" b="1" kern="0" dirty="0" err="1" smtClean="0">
                <a:solidFill>
                  <a:srgbClr val="C00000"/>
                </a:solidFill>
                <a:cs typeface="Calibri" panose="020F0502020204030204" pitchFamily="34" charset="0"/>
              </a:rPr>
              <a:t>құрады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, </a:t>
            </a: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Экономикалық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 </a:t>
            </a:r>
            <a:r>
              <a:rPr kumimoji="0" lang="ru-RU" sz="2400" b="1" i="0" u="none" strike="noStrike" kern="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ынтымақтастық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 </a:t>
            </a:r>
            <a:r>
              <a:rPr kumimoji="0" lang="ru-RU" sz="2400" b="1" i="0" u="none" strike="noStrike" kern="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және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 даму </a:t>
            </a:r>
            <a:r>
              <a:rPr kumimoji="0" lang="ru-RU" sz="2400" b="1" i="0" u="none" strike="noStrike" kern="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ұйымында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 (ЭЫДҰ) - </a:t>
            </a:r>
            <a:r>
              <a:rPr kumimoji="0" lang="ru-RU" sz="2400" b="1" i="0" u="none" strike="noStrike" kern="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бұл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 </a:t>
            </a:r>
            <a:r>
              <a:rPr kumimoji="0" lang="ru-RU" sz="2400" b="1" i="0" u="none" strike="noStrike" kern="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орташа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 </a:t>
            </a:r>
            <a:r>
              <a:rPr kumimoji="0" lang="ru-RU" sz="2400" b="1" i="0" u="none" strike="noStrike" kern="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алғанда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 -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Calibri" panose="020F0502020204030204" pitchFamily="34" charset="0"/>
              </a:rPr>
              <a:t>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Calibri" panose="020F0502020204030204" pitchFamily="34" charset="0"/>
              </a:rPr>
              <a:t>17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Calibri" panose="020F0502020204030204" pitchFamily="34" charset="0"/>
              </a:rPr>
              <a:t>%. 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lvl="0" indent="363538" algn="just">
              <a:defRPr/>
            </a:pPr>
            <a:r>
              <a:rPr kumimoji="0" lang="kk-K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Calibri" panose="020F0502020204030204" pitchFamily="34" charset="0"/>
              </a:rPr>
              <a:t>Дүниежүзілік</a:t>
            </a:r>
            <a:r>
              <a:rPr kumimoji="0" lang="kk-KZ" sz="2400" b="1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Calibri" panose="020F0502020204030204" pitchFamily="34" charset="0"/>
              </a:rPr>
              <a:t> денсаулық сақтау ұйымының мәліметтері бойынша аталған көрсеткіштің</a:t>
            </a:r>
            <a:r>
              <a:rPr lang="ru-RU" sz="2400" b="1" kern="0" dirty="0" smtClean="0">
                <a:solidFill>
                  <a:srgbClr val="C00000"/>
                </a:solidFill>
                <a:cs typeface="Calibri" panose="020F0502020204030204" pitchFamily="34" charset="0"/>
              </a:rPr>
              <a:t> 20%-дан </a:t>
            </a:r>
            <a:r>
              <a:rPr lang="ru-RU" sz="2400" b="1" kern="0" dirty="0" err="1" smtClean="0">
                <a:solidFill>
                  <a:srgbClr val="C00000"/>
                </a:solidFill>
                <a:cs typeface="Calibri" panose="020F0502020204030204" pitchFamily="34" charset="0"/>
              </a:rPr>
              <a:t>артуы</a:t>
            </a:r>
            <a:r>
              <a:rPr lang="ru-RU" sz="2400" b="1" kern="0" dirty="0" smtClean="0">
                <a:solidFill>
                  <a:srgbClr val="C00000"/>
                </a:solidFill>
                <a:cs typeface="Calibri" panose="020F0502020204030204" pitchFamily="34" charset="0"/>
              </a:rPr>
              <a:t> </a:t>
            </a:r>
            <a:r>
              <a:rPr lang="ru-RU" sz="2400" b="1" kern="0" dirty="0" err="1" smtClean="0">
                <a:solidFill>
                  <a:srgbClr val="C00000"/>
                </a:solidFill>
                <a:cs typeface="Calibri" panose="020F0502020204030204" pitchFamily="34" charset="0"/>
              </a:rPr>
              <a:t>денсаулық</a:t>
            </a:r>
            <a:r>
              <a:rPr lang="ru-RU" sz="2400" b="1" kern="0" dirty="0" smtClean="0">
                <a:solidFill>
                  <a:srgbClr val="C00000"/>
                </a:solidFill>
                <a:cs typeface="Calibri" panose="020F0502020204030204" pitchFamily="34" charset="0"/>
              </a:rPr>
              <a:t> </a:t>
            </a:r>
            <a:r>
              <a:rPr lang="ru-RU" sz="2400" b="1" kern="0" dirty="0" err="1" smtClean="0">
                <a:solidFill>
                  <a:srgbClr val="C00000"/>
                </a:solidFill>
                <a:cs typeface="Calibri" panose="020F0502020204030204" pitchFamily="34" charset="0"/>
              </a:rPr>
              <a:t>сақтау</a:t>
            </a:r>
            <a:r>
              <a:rPr lang="ru-RU" sz="2400" b="1" kern="0" dirty="0" smtClean="0">
                <a:solidFill>
                  <a:srgbClr val="C00000"/>
                </a:solidFill>
                <a:cs typeface="Calibri" panose="020F0502020204030204" pitchFamily="34" charset="0"/>
              </a:rPr>
              <a:t> </a:t>
            </a:r>
            <a:r>
              <a:rPr lang="ru-RU" sz="2400" b="1" kern="0" dirty="0" err="1" smtClean="0">
                <a:solidFill>
                  <a:srgbClr val="C00000"/>
                </a:solidFill>
                <a:cs typeface="Calibri" panose="020F0502020204030204" pitchFamily="34" charset="0"/>
              </a:rPr>
              <a:t>жүйесінің</a:t>
            </a:r>
            <a:r>
              <a:rPr lang="ru-RU" sz="2400" b="1" kern="0" dirty="0" smtClean="0">
                <a:solidFill>
                  <a:srgbClr val="C00000"/>
                </a:solidFill>
                <a:cs typeface="Calibri" panose="020F0502020204030204" pitchFamily="34" charset="0"/>
              </a:rPr>
              <a:t> </a:t>
            </a:r>
            <a:r>
              <a:rPr lang="ru-RU" sz="2400" b="1" kern="0" dirty="0" err="1" smtClean="0">
                <a:solidFill>
                  <a:srgbClr val="C00000"/>
                </a:solidFill>
                <a:cs typeface="Calibri" panose="020F0502020204030204" pitchFamily="34" charset="0"/>
              </a:rPr>
              <a:t>тұрақсыздығының</a:t>
            </a:r>
            <a:r>
              <a:rPr lang="ru-RU" sz="2400" b="1" kern="0" dirty="0" smtClean="0">
                <a:solidFill>
                  <a:srgbClr val="C00000"/>
                </a:solidFill>
                <a:cs typeface="Calibri" panose="020F0502020204030204" pitchFamily="34" charset="0"/>
              </a:rPr>
              <a:t> </a:t>
            </a:r>
            <a:r>
              <a:rPr lang="ru-RU" sz="2400" b="1" kern="0" dirty="0" err="1" smtClean="0">
                <a:solidFill>
                  <a:srgbClr val="C00000"/>
                </a:solidFill>
                <a:cs typeface="Calibri" panose="020F0502020204030204" pitchFamily="34" charset="0"/>
              </a:rPr>
              <a:t>белгісі</a:t>
            </a:r>
            <a:r>
              <a:rPr lang="ru-RU" sz="2400" b="1" kern="0" dirty="0" smtClean="0">
                <a:solidFill>
                  <a:srgbClr val="C00000"/>
                </a:solidFill>
                <a:cs typeface="Calibri" panose="020F0502020204030204" pitchFamily="34" charset="0"/>
              </a:rPr>
              <a:t> </a:t>
            </a:r>
            <a:r>
              <a:rPr lang="ru-RU" sz="2400" b="1" kern="0" dirty="0" err="1" smtClean="0">
                <a:solidFill>
                  <a:srgbClr val="C00000"/>
                </a:solidFill>
                <a:cs typeface="Calibri" panose="020F0502020204030204" pitchFamily="34" charset="0"/>
              </a:rPr>
              <a:t>болып</a:t>
            </a:r>
            <a:r>
              <a:rPr lang="ru-RU" sz="2400" b="1" kern="0" dirty="0" smtClean="0">
                <a:solidFill>
                  <a:srgbClr val="C00000"/>
                </a:solidFill>
                <a:cs typeface="Calibri" panose="020F0502020204030204" pitchFamily="34" charset="0"/>
              </a:rPr>
              <a:t> </a:t>
            </a:r>
            <a:r>
              <a:rPr lang="ru-RU" sz="2400" b="1" kern="0" dirty="0" err="1" smtClean="0">
                <a:solidFill>
                  <a:srgbClr val="C00000"/>
                </a:solidFill>
                <a:cs typeface="Calibri" panose="020F0502020204030204" pitchFamily="34" charset="0"/>
              </a:rPr>
              <a:t>табылады</a:t>
            </a:r>
            <a:r>
              <a:rPr lang="ru-RU" sz="2400" b="1" kern="0" dirty="0">
                <a:solidFill>
                  <a:srgbClr val="C00000"/>
                </a:solidFill>
                <a:cs typeface="Calibri" panose="020F0502020204030204" pitchFamily="34" charset="0"/>
              </a:rPr>
              <a:t>.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sp>
        <p:nvSpPr>
          <p:cNvPr id="19" name="Скругленный прямоугольник 4"/>
          <p:cNvSpPr/>
          <p:nvPr/>
        </p:nvSpPr>
        <p:spPr>
          <a:xfrm>
            <a:off x="745247" y="936861"/>
            <a:ext cx="7245123" cy="48727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66129" tIns="0" rIns="266129" bIns="0" numCol="1" spcCol="1270" anchor="ctr" anchorCtr="0">
            <a:noAutofit/>
          </a:bodyPr>
          <a:lstStyle/>
          <a:p>
            <a:pPr marR="0" lvl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1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.</a:t>
            </a:r>
            <a:r>
              <a:rPr kumimoji="0" lang="ru-RU" sz="2200" b="1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lang="ru-RU" sz="2200" b="1" kern="0" noProof="0" dirty="0" err="1" smtClean="0">
                <a:solidFill>
                  <a:prstClr val="white"/>
                </a:solidFill>
              </a:rPr>
              <a:t>Жүйенің</a:t>
            </a:r>
            <a:r>
              <a:rPr lang="ru-RU" sz="2200" b="1" kern="0" noProof="0" dirty="0" smtClean="0">
                <a:solidFill>
                  <a:prstClr val="white"/>
                </a:solidFill>
              </a:rPr>
              <a:t> </a:t>
            </a:r>
            <a:r>
              <a:rPr lang="ru-RU" sz="2200" b="1" kern="0" noProof="0" dirty="0" err="1" smtClean="0">
                <a:solidFill>
                  <a:prstClr val="white"/>
                </a:solidFill>
              </a:rPr>
              <a:t>қаржылық</a:t>
            </a:r>
            <a:r>
              <a:rPr lang="ru-RU" sz="2200" b="1" kern="0" noProof="0" dirty="0" smtClean="0">
                <a:solidFill>
                  <a:prstClr val="white"/>
                </a:solidFill>
              </a:rPr>
              <a:t> </a:t>
            </a:r>
            <a:r>
              <a:rPr lang="ru-RU" sz="2200" b="1" kern="0" noProof="0" dirty="0" err="1" smtClean="0">
                <a:solidFill>
                  <a:prstClr val="white"/>
                </a:solidFill>
              </a:rPr>
              <a:t>тұрақсыздығы</a:t>
            </a:r>
            <a:endParaRPr kumimoji="0" lang="ru-RU" sz="2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2218" y="-22551"/>
            <a:ext cx="9500375" cy="705729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</a:pPr>
            <a:r>
              <a:rPr lang="kk-KZ" sz="32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Жүйенің  өзекті мәселелері</a:t>
            </a:r>
            <a:endParaRPr lang="ru-RU" sz="32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932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527381" y="116632"/>
            <a:ext cx="10972800" cy="633412"/>
          </a:xfrm>
        </p:spPr>
        <p:txBody>
          <a:bodyPr/>
          <a:lstStyle/>
          <a:p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МӘМС- </a:t>
            </a:r>
            <a:r>
              <a:rPr lang="ru-RU" altLang="ru-RU" sz="3200" b="1" dirty="0" err="1" smtClean="0">
                <a:latin typeface="Times New Roman" pitchFamily="18" charset="0"/>
                <a:cs typeface="Times New Roman" pitchFamily="18" charset="0"/>
              </a:rPr>
              <a:t>ды</a:t>
            </a:r>
            <a:r>
              <a:rPr lang="kk-KZ" altLang="ru-RU" sz="3200" b="1" dirty="0" smtClean="0">
                <a:latin typeface="Times New Roman" pitchFamily="18" charset="0"/>
                <a:cs typeface="Times New Roman" pitchFamily="18" charset="0"/>
              </a:rPr>
              <a:t>ң негізгі қағидаттары</a:t>
            </a:r>
            <a:endParaRPr lang="ru-RU" alt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185" y="981075"/>
            <a:ext cx="11808883" cy="547211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200" b="1" u="sng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Қоғамдық</a:t>
            </a:r>
            <a:r>
              <a:rPr lang="ru-RU" sz="2200" b="1" u="sng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u="sng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ынтымақтастық</a:t>
            </a:r>
            <a:r>
              <a:rPr lang="ru-RU" sz="2200" b="1" u="sng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пен </a:t>
            </a:r>
            <a:r>
              <a:rPr lang="ru-RU" sz="2200" b="1" u="sng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әлеуметтік</a:t>
            </a:r>
            <a:r>
              <a:rPr lang="ru-RU" sz="2200" b="1" u="sng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u="sng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әділеттілік</a:t>
            </a:r>
            <a:r>
              <a:rPr lang="ru-RU" sz="2200" b="1" u="sng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smtClean="0">
                <a:latin typeface="Calibri" pitchFamily="34" charset="0"/>
                <a:cs typeface="Calibri" pitchFamily="34" charset="0"/>
              </a:rPr>
              <a:t>–  </a:t>
            </a:r>
            <a:r>
              <a:rPr lang="ru-RU" sz="2200" b="1" dirty="0" err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барлық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азаматтар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МӘМС </a:t>
            </a:r>
            <a:r>
              <a:rPr lang="ru-RU" sz="2200" b="1" dirty="0" err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есебінен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медициналық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көмек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алуға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теңдей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құқылы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buFont typeface="Wingdings" pitchFamily="2" charset="2"/>
              <a:buChar char="Ø"/>
              <a:defRPr/>
            </a:pPr>
            <a:endParaRPr lang="ru-RU" altLang="ru-RU" sz="2200" b="1" dirty="0" smtClean="0">
              <a:solidFill>
                <a:srgbClr val="80008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altLang="ru-RU" sz="2200" b="1" dirty="0" err="1" smtClean="0">
                <a:solidFill>
                  <a:srgbClr val="800080"/>
                </a:solidFill>
                <a:latin typeface="Calibri" pitchFamily="34" charset="0"/>
                <a:cs typeface="Calibri" pitchFamily="34" charset="0"/>
              </a:rPr>
              <a:t>Мемлекеттің</a:t>
            </a:r>
            <a:r>
              <a:rPr lang="ru-RU" altLang="ru-RU" sz="2200" b="1" dirty="0" smtClean="0">
                <a:solidFill>
                  <a:srgbClr val="80008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altLang="ru-RU" sz="2200" b="1" dirty="0" err="1" smtClean="0">
                <a:solidFill>
                  <a:srgbClr val="800080"/>
                </a:solidFill>
                <a:latin typeface="Calibri" pitchFamily="34" charset="0"/>
                <a:cs typeface="Calibri" pitchFamily="34" charset="0"/>
              </a:rPr>
              <a:t>жұмыс</a:t>
            </a:r>
            <a:r>
              <a:rPr lang="ru-RU" altLang="ru-RU" sz="2200" b="1" dirty="0" smtClean="0">
                <a:solidFill>
                  <a:srgbClr val="80008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altLang="ru-RU" sz="2200" b="1" dirty="0" err="1" smtClean="0">
                <a:solidFill>
                  <a:srgbClr val="800080"/>
                </a:solidFill>
                <a:latin typeface="Calibri" pitchFamily="34" charset="0"/>
                <a:cs typeface="Calibri" pitchFamily="34" charset="0"/>
              </a:rPr>
              <a:t>беруші</a:t>
            </a:r>
            <a:r>
              <a:rPr lang="ru-RU" altLang="ru-RU" sz="2200" b="1" dirty="0" smtClean="0">
                <a:solidFill>
                  <a:srgbClr val="800080"/>
                </a:solidFill>
                <a:latin typeface="Calibri" pitchFamily="34" charset="0"/>
                <a:cs typeface="Calibri" pitchFamily="34" charset="0"/>
              </a:rPr>
              <a:t> мен </a:t>
            </a:r>
            <a:r>
              <a:rPr lang="ru-RU" altLang="ru-RU" sz="2200" b="1" dirty="0" err="1" smtClean="0">
                <a:solidFill>
                  <a:srgbClr val="800080"/>
                </a:solidFill>
                <a:latin typeface="Calibri" pitchFamily="34" charset="0"/>
                <a:cs typeface="Calibri" pitchFamily="34" charset="0"/>
              </a:rPr>
              <a:t>жұмыскерлердің</a:t>
            </a:r>
            <a:r>
              <a:rPr lang="ru-RU" altLang="ru-RU" sz="2200" b="1" dirty="0" smtClean="0">
                <a:solidFill>
                  <a:srgbClr val="80008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altLang="ru-RU" sz="2200" b="1" dirty="0" err="1" smtClean="0">
                <a:solidFill>
                  <a:srgbClr val="800080"/>
                </a:solidFill>
                <a:latin typeface="Calibri" pitchFamily="34" charset="0"/>
                <a:cs typeface="Calibri" pitchFamily="34" charset="0"/>
              </a:rPr>
              <a:t>сақтандыру</a:t>
            </a:r>
            <a:r>
              <a:rPr lang="ru-RU" altLang="ru-RU" sz="2200" b="1" dirty="0" smtClean="0">
                <a:solidFill>
                  <a:srgbClr val="80008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altLang="ru-RU" sz="2200" b="1" dirty="0" err="1">
                <a:solidFill>
                  <a:srgbClr val="800080"/>
                </a:solidFill>
                <a:latin typeface="Calibri" pitchFamily="34" charset="0"/>
                <a:cs typeface="Calibri" pitchFamily="34" charset="0"/>
              </a:rPr>
              <a:t>қорын</a:t>
            </a:r>
            <a:r>
              <a:rPr lang="ru-RU" altLang="ru-RU" sz="2200" b="1" dirty="0">
                <a:solidFill>
                  <a:srgbClr val="80008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altLang="ru-RU" sz="2200" b="1" dirty="0" err="1" smtClean="0">
                <a:solidFill>
                  <a:srgbClr val="800080"/>
                </a:solidFill>
                <a:latin typeface="Calibri" pitchFamily="34" charset="0"/>
                <a:cs typeface="Calibri" pitchFamily="34" charset="0"/>
              </a:rPr>
              <a:t>қалыптастыруға</a:t>
            </a:r>
            <a:r>
              <a:rPr lang="ru-RU" altLang="ru-RU" sz="2200" b="1" dirty="0" smtClean="0">
                <a:solidFill>
                  <a:srgbClr val="80008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altLang="ru-RU" sz="2200" b="1" dirty="0" err="1" smtClean="0">
                <a:solidFill>
                  <a:srgbClr val="800080"/>
                </a:solidFill>
                <a:latin typeface="Calibri" pitchFamily="34" charset="0"/>
                <a:cs typeface="Calibri" pitchFamily="34" charset="0"/>
              </a:rPr>
              <a:t>қатысуы</a:t>
            </a:r>
            <a:r>
              <a:rPr lang="ru-RU" altLang="ru-RU" sz="2200" b="1" dirty="0" smtClean="0">
                <a:solidFill>
                  <a:srgbClr val="800080"/>
                </a:solidFill>
                <a:latin typeface="Calibri" pitchFamily="34" charset="0"/>
                <a:cs typeface="Calibri" pitchFamily="34" charset="0"/>
              </a:rPr>
              <a:t>; </a:t>
            </a:r>
          </a:p>
          <a:p>
            <a:pPr>
              <a:buFont typeface="Wingdings" pitchFamily="2" charset="2"/>
              <a:buChar char="Ø"/>
              <a:defRPr/>
            </a:pPr>
            <a:endParaRPr lang="ru-RU" sz="2200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МӘМС </a:t>
            </a:r>
            <a:r>
              <a:rPr lang="ru-RU" sz="2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төлемдері</a:t>
            </a:r>
            <a:r>
              <a:rPr lang="ru-RU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барлық</a:t>
            </a:r>
            <a:r>
              <a:rPr lang="ru-RU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азаматтар</a:t>
            </a:r>
            <a:r>
              <a:rPr lang="ru-RU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үшін</a:t>
            </a:r>
            <a:r>
              <a:rPr lang="ru-RU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төленеді</a:t>
            </a:r>
            <a:r>
              <a:rPr lang="ru-RU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бірақ</a:t>
            </a:r>
            <a:r>
              <a:rPr lang="ru-RU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қаржылық</a:t>
            </a:r>
            <a:r>
              <a:rPr lang="ru-RU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ресурстар</a:t>
            </a:r>
            <a:r>
              <a:rPr lang="ru-RU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ru-RU" sz="2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медициналық</a:t>
            </a:r>
            <a:r>
              <a:rPr lang="ru-RU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көмекке</a:t>
            </a:r>
            <a:r>
              <a:rPr lang="ru-RU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жүгінгенде</a:t>
            </a:r>
            <a:r>
              <a:rPr lang="ru-RU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ғана</a:t>
            </a:r>
            <a:r>
              <a:rPr lang="ru-RU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талап</a:t>
            </a:r>
            <a:r>
              <a:rPr lang="ru-RU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етіледі</a:t>
            </a:r>
            <a:r>
              <a:rPr lang="ru-RU" sz="2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ru-RU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Дені</a:t>
            </a:r>
            <a:r>
              <a:rPr lang="ru-RU" sz="2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сау</a:t>
            </a:r>
            <a:r>
              <a:rPr lang="ru-RU" sz="2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сырқаттанған</a:t>
            </a:r>
            <a:r>
              <a:rPr lang="ru-RU" sz="2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адам</a:t>
            </a:r>
            <a:r>
              <a:rPr lang="ru-RU" sz="2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үшін</a:t>
            </a:r>
            <a:r>
              <a:rPr lang="ru-RU" sz="2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төлейді</a:t>
            </a:r>
            <a:r>
              <a:rPr lang="ru-RU" sz="2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деген</a:t>
            </a:r>
            <a:r>
              <a:rPr lang="ru-RU" sz="2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қағидат</a:t>
            </a:r>
            <a:r>
              <a:rPr lang="ru-RU" sz="2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іске</a:t>
            </a:r>
            <a:r>
              <a:rPr lang="ru-RU" sz="2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қосылады</a:t>
            </a:r>
            <a:r>
              <a:rPr lang="ru-RU" sz="2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buFont typeface="Wingdings" pitchFamily="2" charset="2"/>
              <a:buChar char="Ø"/>
              <a:defRPr/>
            </a:pPr>
            <a:endParaRPr lang="ru-RU" sz="2200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Түрлі</a:t>
            </a:r>
            <a:r>
              <a:rPr lang="ru-RU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табыс</a:t>
            </a:r>
            <a:r>
              <a:rPr lang="ru-RU" sz="2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деңгейі</a:t>
            </a:r>
            <a:r>
              <a:rPr lang="ru-RU" sz="2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бар </a:t>
            </a:r>
            <a:r>
              <a:rPr lang="ru-RU" sz="2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азаматтар</a:t>
            </a:r>
            <a:r>
              <a:rPr lang="ru-RU" sz="2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медициналық</a:t>
            </a:r>
            <a:r>
              <a:rPr lang="ru-RU" sz="2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көмек</a:t>
            </a:r>
            <a:r>
              <a:rPr lang="ru-RU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алуға</a:t>
            </a:r>
            <a:r>
              <a:rPr lang="ru-RU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келгенде</a:t>
            </a:r>
            <a:r>
              <a:rPr lang="ru-RU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тең</a:t>
            </a:r>
            <a:r>
              <a:rPr lang="ru-RU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құқылы</a:t>
            </a:r>
            <a:r>
              <a:rPr lang="ru-RU" sz="2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ru-RU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Бай </a:t>
            </a:r>
            <a:r>
              <a:rPr lang="ru-RU" sz="22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кедей</a:t>
            </a:r>
            <a:r>
              <a:rPr lang="ru-RU" sz="2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ушін</a:t>
            </a:r>
            <a:r>
              <a:rPr lang="ru-RU" sz="2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төлейді</a:t>
            </a:r>
            <a:r>
              <a:rPr lang="ru-RU" sz="2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деген</a:t>
            </a:r>
            <a:r>
              <a:rPr lang="ru-RU" sz="2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принцип </a:t>
            </a:r>
            <a:r>
              <a:rPr lang="ru-RU" sz="22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жүзеге</a:t>
            </a:r>
            <a:r>
              <a:rPr lang="ru-RU" sz="2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асады</a:t>
            </a:r>
            <a:r>
              <a:rPr lang="ru-RU" sz="2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ru-RU" sz="2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27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МӘМС –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тің Қандай халықаралық тәжірибиелері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бар?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99715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Әлемнің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30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елінің аралас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сақтандыру моделі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тандалды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Германия, Франция, Япония, Корея, страны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Шығыс Еуропа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).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Германияда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ол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бір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ғасырдан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аса, канцлер Бисмарк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басқарған кезеңнен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бар . 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 err="1" smtClean="0">
                <a:solidFill>
                  <a:srgbClr val="002060"/>
                </a:solidFill>
              </a:rPr>
              <a:t>Мысалы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Чехияда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денсаулық сақтау саласына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кеткен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шығындар </a:t>
            </a:r>
            <a:r>
              <a:rPr lang="ru-RU" b="1" dirty="0" smtClean="0">
                <a:solidFill>
                  <a:srgbClr val="002060"/>
                </a:solidFill>
              </a:rPr>
              <a:t>80% -</a:t>
            </a:r>
            <a:r>
              <a:rPr lang="ru-RU" b="1" dirty="0" err="1" smtClean="0">
                <a:solidFill>
                  <a:srgbClr val="002060"/>
                </a:solidFill>
              </a:rPr>
              <a:t>ы</a:t>
            </a:r>
            <a:r>
              <a:rPr lang="ru-RU" b="1" dirty="0" smtClean="0">
                <a:solidFill>
                  <a:srgbClr val="002060"/>
                </a:solidFill>
              </a:rPr>
              <a:t> міндетті </a:t>
            </a:r>
            <a:r>
              <a:rPr lang="ru-RU" b="1" dirty="0" err="1" smtClean="0">
                <a:solidFill>
                  <a:srgbClr val="002060"/>
                </a:solidFill>
              </a:rPr>
              <a:t>медициналық сақтандыру жарна</a:t>
            </a:r>
            <a:r>
              <a:rPr lang="ru-RU" b="1" dirty="0" smtClean="0">
                <a:solidFill>
                  <a:srgbClr val="002060"/>
                </a:solidFill>
              </a:rPr>
              <a:t> есебінен </a:t>
            </a:r>
            <a:r>
              <a:rPr lang="ru-RU" b="1" dirty="0" err="1" smtClean="0">
                <a:solidFill>
                  <a:srgbClr val="002060"/>
                </a:solidFill>
              </a:rPr>
              <a:t>жабылып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отыр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Францияда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– 75%, в </a:t>
            </a:r>
            <a:r>
              <a:rPr lang="ru-RU" b="1" dirty="0" err="1" smtClean="0">
                <a:solidFill>
                  <a:srgbClr val="002060"/>
                </a:solidFill>
              </a:rPr>
              <a:t>Эстонияда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– 72%, </a:t>
            </a:r>
            <a:r>
              <a:rPr lang="ru-RU" b="1" dirty="0" err="1" smtClean="0">
                <a:solidFill>
                  <a:srgbClr val="002060"/>
                </a:solidFill>
              </a:rPr>
              <a:t>Германияда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- 66% </a:t>
            </a:r>
            <a:r>
              <a:rPr lang="ru-RU" b="1" dirty="0" smtClean="0">
                <a:solidFill>
                  <a:srgbClr val="002060"/>
                </a:solidFill>
              </a:rPr>
              <a:t>ж.т.б.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err="1" smtClean="0">
                <a:solidFill>
                  <a:srgbClr val="0070C0"/>
                </a:solidFill>
              </a:rPr>
              <a:t>Германияда</a:t>
            </a:r>
            <a:r>
              <a:rPr lang="ru-RU" b="1" dirty="0" smtClean="0">
                <a:solidFill>
                  <a:srgbClr val="0070C0"/>
                </a:solidFill>
              </a:rPr>
              <a:t>  МӘМС – те  </a:t>
            </a:r>
            <a:r>
              <a:rPr lang="ru-RU" b="1" dirty="0" err="1" smtClean="0">
                <a:solidFill>
                  <a:srgbClr val="0070C0"/>
                </a:solidFill>
              </a:rPr>
              <a:t>жумыс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берушілердің жарна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көлемі </a:t>
            </a:r>
            <a:r>
              <a:rPr lang="ru-RU" b="1" dirty="0" smtClean="0">
                <a:solidFill>
                  <a:srgbClr val="0070C0"/>
                </a:solidFill>
              </a:rPr>
              <a:t>7,3</a:t>
            </a:r>
            <a:r>
              <a:rPr lang="ru-RU" b="1" dirty="0">
                <a:solidFill>
                  <a:srgbClr val="0070C0"/>
                </a:solidFill>
              </a:rPr>
              <a:t>%, </a:t>
            </a:r>
            <a:r>
              <a:rPr lang="ru-RU" b="1" dirty="0" err="1" smtClean="0">
                <a:solidFill>
                  <a:srgbClr val="0070C0"/>
                </a:solidFill>
              </a:rPr>
              <a:t>жұмысшылар– </a:t>
            </a:r>
            <a:r>
              <a:rPr lang="ru-RU" b="1" dirty="0">
                <a:solidFill>
                  <a:srgbClr val="0070C0"/>
                </a:solidFill>
              </a:rPr>
              <a:t>8,2%, в </a:t>
            </a:r>
            <a:r>
              <a:rPr lang="ru-RU" b="1" dirty="0" err="1" smtClean="0">
                <a:solidFill>
                  <a:srgbClr val="0070C0"/>
                </a:solidFill>
              </a:rPr>
              <a:t>Словакияда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10% </a:t>
            </a:r>
            <a:r>
              <a:rPr lang="ru-RU" b="1" dirty="0" err="1" smtClean="0">
                <a:solidFill>
                  <a:srgbClr val="0070C0"/>
                </a:solidFill>
              </a:rPr>
              <a:t>және </a:t>
            </a:r>
            <a:r>
              <a:rPr lang="ru-RU" b="1" dirty="0">
                <a:solidFill>
                  <a:srgbClr val="0070C0"/>
                </a:solidFill>
              </a:rPr>
              <a:t>4% 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</a:rPr>
              <a:t>Литвада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3% </a:t>
            </a:r>
            <a:r>
              <a:rPr lang="ru-RU" b="1" dirty="0" err="1" smtClean="0">
                <a:solidFill>
                  <a:srgbClr val="0070C0"/>
                </a:solidFill>
              </a:rPr>
              <a:t>және </a:t>
            </a:r>
            <a:r>
              <a:rPr lang="ru-RU" b="1" dirty="0">
                <a:solidFill>
                  <a:srgbClr val="0070C0"/>
                </a:solidFill>
              </a:rPr>
              <a:t>6%.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МӘМС – </a:t>
            </a:r>
            <a:r>
              <a:rPr lang="ru-RU" b="1" dirty="0" err="1" smtClean="0">
                <a:solidFill>
                  <a:srgbClr val="C00000"/>
                </a:solidFill>
              </a:rPr>
              <a:t>ті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енгізу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Денсаулық сақтауға кеткен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шығынды жабуы</a:t>
            </a:r>
            <a:r>
              <a:rPr lang="ru-RU" b="1" dirty="0" smtClean="0">
                <a:solidFill>
                  <a:srgbClr val="C00000"/>
                </a:solidFill>
              </a:rPr>
              <a:t>  28</a:t>
            </a:r>
            <a:r>
              <a:rPr lang="ru-RU" b="1" dirty="0">
                <a:solidFill>
                  <a:srgbClr val="C00000"/>
                </a:solidFill>
              </a:rPr>
              <a:t>% 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көбейеді</a:t>
            </a:r>
            <a:r>
              <a:rPr lang="ru-RU" b="1" dirty="0" smtClean="0">
                <a:solidFill>
                  <a:srgbClr val="C00000"/>
                </a:solidFill>
              </a:rPr>
              <a:t>, 2017ж, </a:t>
            </a:r>
            <a:r>
              <a:rPr lang="ru-RU" b="1" dirty="0">
                <a:solidFill>
                  <a:srgbClr val="C00000"/>
                </a:solidFill>
              </a:rPr>
              <a:t>54% -</a:t>
            </a:r>
            <a:r>
              <a:rPr lang="ru-RU" b="1" dirty="0" smtClean="0">
                <a:solidFill>
                  <a:srgbClr val="C00000"/>
                </a:solidFill>
              </a:rPr>
              <a:t>2018ж, </a:t>
            </a:r>
            <a:r>
              <a:rPr lang="ru-RU" b="1" dirty="0">
                <a:solidFill>
                  <a:srgbClr val="C00000"/>
                </a:solidFill>
              </a:rPr>
              <a:t>58% -</a:t>
            </a:r>
            <a:r>
              <a:rPr lang="ru-RU" b="1" dirty="0" smtClean="0">
                <a:solidFill>
                  <a:srgbClr val="C00000"/>
                </a:solidFill>
              </a:rPr>
              <a:t>2019ж.    </a:t>
            </a:r>
            <a:endParaRPr lang="ru-RU" b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400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349" y="692696"/>
            <a:ext cx="118093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FF0000"/>
                </a:solidFill>
                <a:latin typeface="+mj-lt"/>
              </a:rPr>
              <a:t>Жұмыс</a:t>
            </a:r>
            <a:r>
              <a:rPr lang="ru-RU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+mj-lt"/>
              </a:rPr>
              <a:t>берушілер</a:t>
            </a:r>
            <a:r>
              <a:rPr lang="ru-RU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800" dirty="0" smtClean="0">
                <a:latin typeface="+mj-lt"/>
              </a:rPr>
              <a:t>де </a:t>
            </a:r>
            <a:r>
              <a:rPr lang="ru-RU" sz="2800" dirty="0" err="1" smtClean="0">
                <a:latin typeface="+mj-lt"/>
              </a:rPr>
              <a:t>өз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жұмыскерлерінің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денсаулығына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қамқорлық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жасайды</a:t>
            </a:r>
            <a:r>
              <a:rPr lang="ru-RU" sz="2800" dirty="0" smtClean="0">
                <a:latin typeface="+mj-lt"/>
              </a:rPr>
              <a:t>, </a:t>
            </a:r>
            <a:r>
              <a:rPr lang="ru-RU" sz="2800" dirty="0" err="1" smtClean="0">
                <a:latin typeface="+mj-lt"/>
              </a:rPr>
              <a:t>өйткені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дені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сау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және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өнімділігі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жоғары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еңбек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ресурстары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кез-келген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кәсіпорындағы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табыстың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бірден-бір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кепілі</a:t>
            </a:r>
            <a:r>
              <a:rPr lang="ru-RU" sz="2800" dirty="0">
                <a:latin typeface="+mj-lt"/>
              </a:rPr>
              <a:t>. </a:t>
            </a:r>
            <a:endParaRPr lang="ru-RU" sz="2800" dirty="0" smtClean="0">
              <a:latin typeface="+mj-lt"/>
            </a:endParaRPr>
          </a:p>
          <a:p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МӘМС </a:t>
            </a:r>
            <a:r>
              <a:rPr lang="ru-RU" sz="2800" dirty="0" err="1" smtClean="0">
                <a:latin typeface="+mj-lt"/>
              </a:rPr>
              <a:t>әрекет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ететін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барлық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елдерде</a:t>
            </a:r>
            <a:r>
              <a:rPr lang="ru-RU" sz="2800" dirty="0">
                <a:latin typeface="+mj-lt"/>
              </a:rPr>
              <a:t> </a:t>
            </a:r>
            <a:r>
              <a:rPr lang="ru-RU" sz="2800" b="1" dirty="0" err="1">
                <a:latin typeface="+mj-lt"/>
              </a:rPr>
              <a:t>жұмыс</a:t>
            </a:r>
            <a:r>
              <a:rPr lang="ru-RU" sz="2800" b="1" dirty="0">
                <a:latin typeface="+mj-lt"/>
              </a:rPr>
              <a:t> </a:t>
            </a:r>
            <a:r>
              <a:rPr lang="ru-RU" sz="2800" b="1" dirty="0" err="1">
                <a:latin typeface="+mj-lt"/>
              </a:rPr>
              <a:t>берушілер</a:t>
            </a:r>
            <a:r>
              <a:rPr lang="ru-RU" sz="2800" b="1" dirty="0">
                <a:latin typeface="+mj-lt"/>
              </a:rPr>
              <a:t> </a:t>
            </a:r>
            <a:r>
              <a:rPr lang="ru-RU" sz="2800" b="1" dirty="0" err="1">
                <a:latin typeface="+mj-lt"/>
              </a:rPr>
              <a:t>медициналық</a:t>
            </a:r>
            <a:r>
              <a:rPr lang="ru-RU" sz="2800" b="1" dirty="0">
                <a:latin typeface="+mj-lt"/>
              </a:rPr>
              <a:t> </a:t>
            </a:r>
            <a:r>
              <a:rPr lang="ru-RU" sz="2800" b="1" dirty="0" err="1" smtClean="0">
                <a:latin typeface="+mj-lt"/>
              </a:rPr>
              <a:t>сақтандыру</a:t>
            </a:r>
            <a:r>
              <a:rPr lang="ru-RU" sz="2800" b="1" dirty="0" smtClean="0">
                <a:latin typeface="+mj-lt"/>
              </a:rPr>
              <a:t> </a:t>
            </a:r>
            <a:r>
              <a:rPr lang="ru-RU" sz="2800" b="1" dirty="0" err="1" smtClean="0">
                <a:latin typeface="+mj-lt"/>
              </a:rPr>
              <a:t>жүйесіне</a:t>
            </a:r>
            <a:r>
              <a:rPr lang="ru-RU" sz="2800" b="1" dirty="0" smtClean="0">
                <a:latin typeface="+mj-lt"/>
              </a:rPr>
              <a:t> </a:t>
            </a:r>
            <a:r>
              <a:rPr lang="ru-RU" sz="2800" b="1" dirty="0" err="1">
                <a:latin typeface="+mj-lt"/>
              </a:rPr>
              <a:t>еңбекақы</a:t>
            </a:r>
            <a:r>
              <a:rPr lang="ru-RU" sz="2800" b="1" dirty="0">
                <a:latin typeface="+mj-lt"/>
              </a:rPr>
              <a:t> </a:t>
            </a:r>
            <a:r>
              <a:rPr lang="ru-RU" sz="2800" b="1" dirty="0" err="1">
                <a:latin typeface="+mj-lt"/>
              </a:rPr>
              <a:t>төлеу</a:t>
            </a:r>
            <a:r>
              <a:rPr lang="ru-RU" sz="2800" b="1" dirty="0">
                <a:latin typeface="+mj-lt"/>
              </a:rPr>
              <a:t> </a:t>
            </a:r>
            <a:r>
              <a:rPr lang="ru-RU" sz="2800" b="1" dirty="0" err="1" smtClean="0">
                <a:latin typeface="+mj-lt"/>
              </a:rPr>
              <a:t>қорының</a:t>
            </a:r>
            <a:r>
              <a:rPr lang="ru-RU" sz="2800" b="1" dirty="0" smtClean="0">
                <a:latin typeface="+mj-lt"/>
              </a:rPr>
              <a:t> </a:t>
            </a:r>
            <a:r>
              <a:rPr lang="ru-RU" sz="2800" b="1" dirty="0">
                <a:latin typeface="+mj-lt"/>
              </a:rPr>
              <a:t>3</a:t>
            </a:r>
            <a:r>
              <a:rPr lang="ru-RU" sz="2800" b="1" dirty="0" smtClean="0">
                <a:latin typeface="+mj-lt"/>
              </a:rPr>
              <a:t>%-</a:t>
            </a:r>
            <a:r>
              <a:rPr lang="ru-RU" sz="2800" b="1" dirty="0" err="1" smtClean="0">
                <a:latin typeface="+mj-lt"/>
              </a:rPr>
              <a:t>ынан</a:t>
            </a:r>
            <a:r>
              <a:rPr lang="ru-RU" sz="2800" b="1" dirty="0" smtClean="0">
                <a:latin typeface="+mj-lt"/>
              </a:rPr>
              <a:t> </a:t>
            </a:r>
            <a:r>
              <a:rPr lang="ru-RU" sz="2800" b="1" dirty="0">
                <a:latin typeface="+mj-lt"/>
              </a:rPr>
              <a:t>15</a:t>
            </a:r>
            <a:r>
              <a:rPr lang="ru-RU" sz="2800" b="1" dirty="0" smtClean="0">
                <a:latin typeface="+mj-lt"/>
              </a:rPr>
              <a:t>%-</a:t>
            </a:r>
            <a:r>
              <a:rPr lang="ru-RU" sz="2800" b="1" dirty="0" err="1" smtClean="0">
                <a:latin typeface="+mj-lt"/>
              </a:rPr>
              <a:t>ына</a:t>
            </a:r>
            <a:r>
              <a:rPr lang="ru-RU" sz="2800" b="1" dirty="0" smtClean="0">
                <a:latin typeface="+mj-lt"/>
              </a:rPr>
              <a:t> </a:t>
            </a:r>
            <a:r>
              <a:rPr lang="ru-RU" sz="2800" b="1" dirty="0" err="1" smtClean="0">
                <a:latin typeface="+mj-lt"/>
              </a:rPr>
              <a:t>дейінгі</a:t>
            </a:r>
            <a:r>
              <a:rPr lang="ru-RU" sz="2800" b="1" dirty="0" smtClean="0">
                <a:latin typeface="+mj-lt"/>
              </a:rPr>
              <a:t> </a:t>
            </a:r>
            <a:r>
              <a:rPr lang="ru-RU" sz="2800" b="1" dirty="0" err="1" smtClean="0">
                <a:latin typeface="+mj-lt"/>
              </a:rPr>
              <a:t>мөлшерін</a:t>
            </a:r>
            <a:r>
              <a:rPr lang="ru-RU" sz="2800" b="1" dirty="0" smtClean="0">
                <a:latin typeface="+mj-lt"/>
              </a:rPr>
              <a:t> </a:t>
            </a:r>
            <a:r>
              <a:rPr lang="ru-RU" sz="2800" b="1" dirty="0" err="1" smtClean="0">
                <a:latin typeface="+mj-lt"/>
              </a:rPr>
              <a:t>құрайтын</a:t>
            </a:r>
            <a:r>
              <a:rPr lang="ru-RU" sz="2800" b="1" dirty="0" smtClean="0">
                <a:latin typeface="+mj-lt"/>
              </a:rPr>
              <a:t> </a:t>
            </a:r>
            <a:r>
              <a:rPr lang="ru-RU" sz="2800" b="1" dirty="0" err="1" smtClean="0">
                <a:latin typeface="+mj-lt"/>
              </a:rPr>
              <a:t>жарналарды</a:t>
            </a:r>
            <a:r>
              <a:rPr lang="ru-RU" sz="2800" b="1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енгізеді</a:t>
            </a:r>
            <a:r>
              <a:rPr lang="ru-RU" sz="2800" dirty="0" smtClean="0">
                <a:latin typeface="+mj-lt"/>
              </a:rPr>
              <a:t>.</a:t>
            </a:r>
          </a:p>
          <a:p>
            <a:endParaRPr lang="ru-RU" sz="2800" dirty="0">
              <a:solidFill>
                <a:srgbClr val="0070C0"/>
              </a:solidFill>
              <a:latin typeface="+mj-lt"/>
            </a:endParaRPr>
          </a:p>
          <a:p>
            <a:r>
              <a:rPr lang="ru-RU" sz="2800" dirty="0" err="1" smtClean="0">
                <a:latin typeface="+mj-lt"/>
              </a:rPr>
              <a:t>Бүгінгі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таңда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Қазақстан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кәсіпорындарында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smtClean="0">
                <a:latin typeface="+mj-lt"/>
              </a:rPr>
              <a:t>5,6 </a:t>
            </a:r>
            <a:r>
              <a:rPr lang="ru-RU" sz="2800" dirty="0">
                <a:latin typeface="+mj-lt"/>
              </a:rPr>
              <a:t>млн-</a:t>
            </a:r>
            <a:r>
              <a:rPr lang="ru-RU" sz="2800" dirty="0" err="1">
                <a:latin typeface="+mj-lt"/>
              </a:rPr>
              <a:t>нан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астам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адам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еңбек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етеді</a:t>
            </a:r>
            <a:r>
              <a:rPr lang="ru-RU" sz="2800" dirty="0">
                <a:latin typeface="+mj-lt"/>
              </a:rPr>
              <a:t>, </a:t>
            </a:r>
            <a:r>
              <a:rPr lang="ru-RU" sz="2800" dirty="0" err="1">
                <a:latin typeface="+mj-lt"/>
              </a:rPr>
              <a:t>олар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үшін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smtClean="0">
                <a:latin typeface="+mj-lt"/>
              </a:rPr>
              <a:t>МӘМС </a:t>
            </a:r>
            <a:r>
              <a:rPr lang="ru-RU" sz="2800" dirty="0" err="1">
                <a:latin typeface="+mj-lt"/>
              </a:rPr>
              <a:t>жарналарын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жұмыс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берушілер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аударуы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err="1" smtClean="0">
                <a:latin typeface="+mj-lt"/>
              </a:rPr>
              <a:t>тиіс</a:t>
            </a:r>
            <a:r>
              <a:rPr lang="ru-RU" sz="2800" dirty="0" smtClean="0">
                <a:latin typeface="+mj-lt"/>
              </a:rPr>
              <a:t>. 	</a:t>
            </a:r>
            <a:endParaRPr lang="ru-RU" sz="2800" dirty="0">
              <a:latin typeface="+mj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924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12744</TotalTime>
  <Words>2892</Words>
  <Application>Microsoft Office PowerPoint</Application>
  <PresentationFormat>Произвольный</PresentationFormat>
  <Paragraphs>526</Paragraphs>
  <Slides>26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Тема Office</vt:lpstr>
      <vt:lpstr>HDOfficeLightV0</vt:lpstr>
      <vt:lpstr>Мемлекет, жұмыс беруші және азаматтың ЫНТЫМАҚТАСТАН ЖАУАПКЕРШІЛІГІ қағидаты негізінде денсаулық сақтау жүйесінің қаржылық орнықтылығын күшейту.</vt:lpstr>
      <vt:lpstr>Қазақстан Республикасының «Міндетті әлеуметтік медициналық сақтандыру туралы» 2015 жылғы 16 қарашадағы № 405-V Заңы</vt:lpstr>
      <vt:lpstr>ҚР-да МӘМС ЕНГІЗУ АЛҒЫШАРТТАРЫ </vt:lpstr>
      <vt:lpstr>Жүйенің  негізгі мәселелері</vt:lpstr>
      <vt:lpstr>Денсаулық сақтау экономикасы - жаһандық  сын-қатерлер</vt:lpstr>
      <vt:lpstr>Жүйенің  өзекті мәселелері</vt:lpstr>
      <vt:lpstr>МӘМС- дың негізгі қағидаттары</vt:lpstr>
      <vt:lpstr>МӘМС –тің Қандай халықаралық тәжірибиелері бар?</vt:lpstr>
      <vt:lpstr>Слайд 9</vt:lpstr>
      <vt:lpstr>Слайд 10</vt:lpstr>
      <vt:lpstr>МӘМС енгізудегі мақсат</vt:lpstr>
      <vt:lpstr>Слайд 12</vt:lpstr>
      <vt:lpstr>Слайд 13</vt:lpstr>
      <vt:lpstr>Слайд 14</vt:lpstr>
      <vt:lpstr>Слайд 15</vt:lpstr>
      <vt:lpstr>Слайд 16</vt:lpstr>
      <vt:lpstr>Сақтандыру жарналары (ҚР МӘМС Заңы)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Ашықтықты және жұртшылықтың алдында есеп беруді қамтамасыз ету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ОСМС</dc:title>
  <dc:creator>User</dc:creator>
  <cp:lastModifiedBy>Кому2</cp:lastModifiedBy>
  <cp:revision>748</cp:revision>
  <cp:lastPrinted>2017-03-09T07:38:44Z</cp:lastPrinted>
  <dcterms:created xsi:type="dcterms:W3CDTF">2015-05-18T09:28:19Z</dcterms:created>
  <dcterms:modified xsi:type="dcterms:W3CDTF">2017-04-27T09:22:57Z</dcterms:modified>
</cp:coreProperties>
</file>