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15"/>
  </p:notesMasterIdLst>
  <p:sldIdLst>
    <p:sldId id="407" r:id="rId2"/>
    <p:sldId id="401" r:id="rId3"/>
    <p:sldId id="398" r:id="rId4"/>
    <p:sldId id="411" r:id="rId5"/>
    <p:sldId id="412" r:id="rId6"/>
    <p:sldId id="379" r:id="rId7"/>
    <p:sldId id="413" r:id="rId8"/>
    <p:sldId id="414" r:id="rId9"/>
    <p:sldId id="415" r:id="rId10"/>
    <p:sldId id="416" r:id="rId11"/>
    <p:sldId id="410" r:id="rId12"/>
    <p:sldId id="381" r:id="rId13"/>
    <p:sldId id="393" r:id="rId14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B2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6457" autoAdjust="0"/>
  </p:normalViewPr>
  <p:slideViewPr>
    <p:cSldViewPr>
      <p:cViewPr>
        <p:scale>
          <a:sx n="110" d="100"/>
          <a:sy n="110" d="100"/>
        </p:scale>
        <p:origin x="1680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F6BFF3-E814-4E15-AC44-7C6143D322F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92C8C3-72DC-4E11-8070-E565F99A20F2}">
      <dgm:prSet custT="1"/>
      <dgm:spPr/>
      <dgm:t>
        <a:bodyPr/>
        <a:lstStyle/>
        <a:p>
          <a:pPr rtl="0"/>
          <a:r>
            <a:rPr lang="ru-RU" sz="1800" b="1" dirty="0" smtClean="0">
              <a:latin typeface="+mn-lt"/>
              <a:ea typeface="Tahoma" pitchFamily="34" charset="0"/>
              <a:cs typeface="Tahoma" pitchFamily="34" charset="0"/>
            </a:rPr>
            <a:t>С 1 января 2019 года налоговые органы </a:t>
          </a:r>
          <a:r>
            <a:rPr lang="ru-RU" sz="1800" dirty="0" smtClean="0">
              <a:latin typeface="+mn-lt"/>
              <a:ea typeface="Tahoma" pitchFamily="34" charset="0"/>
              <a:cs typeface="Tahoma" pitchFamily="34" charset="0"/>
            </a:rPr>
            <a:t>на основании анализа данных налоговой отчетности,  а также других документов и сведений о деятельности налогоплательщика </a:t>
          </a:r>
          <a:r>
            <a:rPr lang="ru-RU" sz="1800" b="1" dirty="0" smtClean="0">
              <a:latin typeface="+mn-lt"/>
              <a:ea typeface="Tahoma" pitchFamily="34" charset="0"/>
              <a:cs typeface="Tahoma" pitchFamily="34" charset="0"/>
            </a:rPr>
            <a:t>осуществляют:</a:t>
          </a:r>
        </a:p>
        <a:p>
          <a:pPr rtl="0"/>
          <a:endParaRPr lang="kk-KZ" sz="1800" b="1" dirty="0" smtClean="0">
            <a:latin typeface="+mn-lt"/>
            <a:ea typeface="Tahoma" pitchFamily="34" charset="0"/>
            <a:cs typeface="Tahoma" pitchFamily="34" charset="0"/>
          </a:endParaRPr>
        </a:p>
        <a:p>
          <a:pPr rtl="0"/>
          <a:endParaRPr lang="en-US" sz="1800" b="1" dirty="0" smtClean="0">
            <a:latin typeface="+mn-lt"/>
            <a:ea typeface="Tahoma" pitchFamily="34" charset="0"/>
            <a:cs typeface="Tahoma" pitchFamily="34" charset="0"/>
          </a:endParaRPr>
        </a:p>
        <a:p>
          <a:pPr rtl="0"/>
          <a:endParaRPr lang="ru-RU" sz="1800" b="1" dirty="0">
            <a:latin typeface="+mn-lt"/>
            <a:ea typeface="Tahoma" pitchFamily="34" charset="0"/>
            <a:cs typeface="Tahoma" pitchFamily="34" charset="0"/>
          </a:endParaRPr>
        </a:p>
      </dgm:t>
    </dgm:pt>
    <dgm:pt modelId="{1953E71D-3943-49CB-A7D9-01CF50F80510}" type="parTrans" cxnId="{A92CE2E0-0A98-4EF1-A1AC-1469FD3D57BC}">
      <dgm:prSet/>
      <dgm:spPr/>
      <dgm:t>
        <a:bodyPr/>
        <a:lstStyle/>
        <a:p>
          <a:endParaRPr lang="ru-RU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57F4939A-61DC-4203-8763-3E5183E513C9}" type="sibTrans" cxnId="{A92CE2E0-0A98-4EF1-A1AC-1469FD3D57BC}">
      <dgm:prSet/>
      <dgm:spPr/>
      <dgm:t>
        <a:bodyPr/>
        <a:lstStyle/>
        <a:p>
          <a:endParaRPr lang="ru-RU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8B3367B6-D37B-4BD7-9788-BBEFC404AD5C}">
      <dgm:prSet custT="1"/>
      <dgm:spPr/>
      <dgm:t>
        <a:bodyPr/>
        <a:lstStyle/>
        <a:p>
          <a:pPr rtl="0"/>
          <a:endParaRPr lang="ru-RU" sz="18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D55F0ED8-02F9-4204-AD6D-A899F27FCE5D}" type="parTrans" cxnId="{FB936AD1-5411-41AA-8F3D-94ECC3B5A5C9}">
      <dgm:prSet/>
      <dgm:spPr/>
      <dgm:t>
        <a:bodyPr/>
        <a:lstStyle/>
        <a:p>
          <a:endParaRPr lang="ru-RU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78F8416D-6930-496F-AFC0-51C34A1E0EE3}" type="sibTrans" cxnId="{FB936AD1-5411-41AA-8F3D-94ECC3B5A5C9}">
      <dgm:prSet/>
      <dgm:spPr/>
      <dgm:t>
        <a:bodyPr/>
        <a:lstStyle/>
        <a:p>
          <a:endParaRPr lang="ru-RU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CD96886C-7DF8-40C9-89C8-ADE81C383862}" type="pres">
      <dgm:prSet presAssocID="{68F6BFF3-E814-4E15-AC44-7C6143D322F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47375506-7546-4708-B430-9772716B8EAE}" type="pres">
      <dgm:prSet presAssocID="{4792C8C3-72DC-4E11-8070-E565F99A20F2}" presName="thickLine" presStyleLbl="alignNode1" presStyleIdx="0" presStyleCnt="2"/>
      <dgm:spPr/>
    </dgm:pt>
    <dgm:pt modelId="{82AC2400-1BE0-4531-8EBA-15922B687458}" type="pres">
      <dgm:prSet presAssocID="{4792C8C3-72DC-4E11-8070-E565F99A20F2}" presName="horz1" presStyleCnt="0"/>
      <dgm:spPr/>
    </dgm:pt>
    <dgm:pt modelId="{98A29C26-BD53-4FC5-978A-AA40D6ABD3C6}" type="pres">
      <dgm:prSet presAssocID="{4792C8C3-72DC-4E11-8070-E565F99A20F2}" presName="tx1" presStyleLbl="revTx" presStyleIdx="0" presStyleCnt="2"/>
      <dgm:spPr/>
      <dgm:t>
        <a:bodyPr/>
        <a:lstStyle/>
        <a:p>
          <a:endParaRPr lang="ru-RU"/>
        </a:p>
      </dgm:t>
    </dgm:pt>
    <dgm:pt modelId="{D4D79D50-05D9-443B-B4DD-5CFB234AF23A}" type="pres">
      <dgm:prSet presAssocID="{4792C8C3-72DC-4E11-8070-E565F99A20F2}" presName="vert1" presStyleCnt="0"/>
      <dgm:spPr/>
    </dgm:pt>
    <dgm:pt modelId="{F8BDBC0E-249C-4D64-B83C-FD3E61F74B2F}" type="pres">
      <dgm:prSet presAssocID="{8B3367B6-D37B-4BD7-9788-BBEFC404AD5C}" presName="thickLine" presStyleLbl="alignNode1" presStyleIdx="1" presStyleCnt="2" custLinFactNeighborX="815" custLinFactNeighborY="-25976"/>
      <dgm:spPr/>
      <dgm:t>
        <a:bodyPr/>
        <a:lstStyle/>
        <a:p>
          <a:endParaRPr lang="ru-RU"/>
        </a:p>
      </dgm:t>
    </dgm:pt>
    <dgm:pt modelId="{D92AA7C1-EC6D-413F-8848-ED854AAA2228}" type="pres">
      <dgm:prSet presAssocID="{8B3367B6-D37B-4BD7-9788-BBEFC404AD5C}" presName="horz1" presStyleCnt="0"/>
      <dgm:spPr/>
    </dgm:pt>
    <dgm:pt modelId="{1394CF32-0551-4AB4-9113-582DE381799D}" type="pres">
      <dgm:prSet presAssocID="{8B3367B6-D37B-4BD7-9788-BBEFC404AD5C}" presName="tx1" presStyleLbl="revTx" presStyleIdx="1" presStyleCnt="2" custLinFactNeighborX="-498" custLinFactNeighborY="-19971"/>
      <dgm:spPr/>
      <dgm:t>
        <a:bodyPr/>
        <a:lstStyle/>
        <a:p>
          <a:endParaRPr lang="ru-RU"/>
        </a:p>
      </dgm:t>
    </dgm:pt>
    <dgm:pt modelId="{B6A0F4A7-E44B-45E5-908C-0678A4BCF7C9}" type="pres">
      <dgm:prSet presAssocID="{8B3367B6-D37B-4BD7-9788-BBEFC404AD5C}" presName="vert1" presStyleCnt="0"/>
      <dgm:spPr/>
    </dgm:pt>
  </dgm:ptLst>
  <dgm:cxnLst>
    <dgm:cxn modelId="{DBFC5D6D-C943-484A-BF94-B81FA2251C24}" type="presOf" srcId="{68F6BFF3-E814-4E15-AC44-7C6143D322F6}" destId="{CD96886C-7DF8-40C9-89C8-ADE81C383862}" srcOrd="0" destOrd="0" presId="urn:microsoft.com/office/officeart/2008/layout/LinedList"/>
    <dgm:cxn modelId="{BCA94701-6B14-4B56-8A8D-1731ADBBE10F}" type="presOf" srcId="{4792C8C3-72DC-4E11-8070-E565F99A20F2}" destId="{98A29C26-BD53-4FC5-978A-AA40D6ABD3C6}" srcOrd="0" destOrd="0" presId="urn:microsoft.com/office/officeart/2008/layout/LinedList"/>
    <dgm:cxn modelId="{A92CE2E0-0A98-4EF1-A1AC-1469FD3D57BC}" srcId="{68F6BFF3-E814-4E15-AC44-7C6143D322F6}" destId="{4792C8C3-72DC-4E11-8070-E565F99A20F2}" srcOrd="0" destOrd="0" parTransId="{1953E71D-3943-49CB-A7D9-01CF50F80510}" sibTransId="{57F4939A-61DC-4203-8763-3E5183E513C9}"/>
    <dgm:cxn modelId="{BAE69BFF-0238-41A0-A35B-03ACB43EB18A}" type="presOf" srcId="{8B3367B6-D37B-4BD7-9788-BBEFC404AD5C}" destId="{1394CF32-0551-4AB4-9113-582DE381799D}" srcOrd="0" destOrd="0" presId="urn:microsoft.com/office/officeart/2008/layout/LinedList"/>
    <dgm:cxn modelId="{FB936AD1-5411-41AA-8F3D-94ECC3B5A5C9}" srcId="{68F6BFF3-E814-4E15-AC44-7C6143D322F6}" destId="{8B3367B6-D37B-4BD7-9788-BBEFC404AD5C}" srcOrd="1" destOrd="0" parTransId="{D55F0ED8-02F9-4204-AD6D-A899F27FCE5D}" sibTransId="{78F8416D-6930-496F-AFC0-51C34A1E0EE3}"/>
    <dgm:cxn modelId="{9EAEEEA3-A3CB-4C7E-9C43-F44E1B90810F}" type="presParOf" srcId="{CD96886C-7DF8-40C9-89C8-ADE81C383862}" destId="{47375506-7546-4708-B430-9772716B8EAE}" srcOrd="0" destOrd="0" presId="urn:microsoft.com/office/officeart/2008/layout/LinedList"/>
    <dgm:cxn modelId="{BE1673BB-89DF-48A1-96A6-B87D832C7447}" type="presParOf" srcId="{CD96886C-7DF8-40C9-89C8-ADE81C383862}" destId="{82AC2400-1BE0-4531-8EBA-15922B687458}" srcOrd="1" destOrd="0" presId="urn:microsoft.com/office/officeart/2008/layout/LinedList"/>
    <dgm:cxn modelId="{F5772791-4D2D-4B86-8764-DCDEA8E48F8A}" type="presParOf" srcId="{82AC2400-1BE0-4531-8EBA-15922B687458}" destId="{98A29C26-BD53-4FC5-978A-AA40D6ABD3C6}" srcOrd="0" destOrd="0" presId="urn:microsoft.com/office/officeart/2008/layout/LinedList"/>
    <dgm:cxn modelId="{EA0B375C-9BEC-4F76-858C-5D2906FF32A2}" type="presParOf" srcId="{82AC2400-1BE0-4531-8EBA-15922B687458}" destId="{D4D79D50-05D9-443B-B4DD-5CFB234AF23A}" srcOrd="1" destOrd="0" presId="urn:microsoft.com/office/officeart/2008/layout/LinedList"/>
    <dgm:cxn modelId="{DDEB6070-98E3-4F78-A3B9-C02AE33BC814}" type="presParOf" srcId="{CD96886C-7DF8-40C9-89C8-ADE81C383862}" destId="{F8BDBC0E-249C-4D64-B83C-FD3E61F74B2F}" srcOrd="2" destOrd="0" presId="urn:microsoft.com/office/officeart/2008/layout/LinedList"/>
    <dgm:cxn modelId="{86A4C89C-17E8-4810-976A-BDD1E7298E10}" type="presParOf" srcId="{CD96886C-7DF8-40C9-89C8-ADE81C383862}" destId="{D92AA7C1-EC6D-413F-8848-ED854AAA2228}" srcOrd="3" destOrd="0" presId="urn:microsoft.com/office/officeart/2008/layout/LinedList"/>
    <dgm:cxn modelId="{68F11065-DFAE-4FB6-AA2E-9A29D0F80EB9}" type="presParOf" srcId="{D92AA7C1-EC6D-413F-8848-ED854AAA2228}" destId="{1394CF32-0551-4AB4-9113-582DE381799D}" srcOrd="0" destOrd="0" presId="urn:microsoft.com/office/officeart/2008/layout/LinedList"/>
    <dgm:cxn modelId="{05361885-57DF-4994-8D05-1DC2FB3A9173}" type="presParOf" srcId="{D92AA7C1-EC6D-413F-8848-ED854AAA2228}" destId="{B6A0F4A7-E44B-45E5-908C-0678A4BCF7C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971DDE-42CD-4183-B13F-09FD6847BF5E}" type="doc">
      <dgm:prSet loTypeId="urn:microsoft.com/office/officeart/2005/8/layout/radial4" loCatId="relationship" qsTypeId="urn:microsoft.com/office/officeart/2005/8/quickstyle/simple4" qsCatId="simple" csTypeId="urn:microsoft.com/office/officeart/2005/8/colors/colorful1" csCatId="colorful" phldr="1"/>
      <dgm:spPr>
        <a:scene3d>
          <a:camera prst="orthographicFront">
            <a:rot lat="0" lon="10799999" rev="10799999"/>
          </a:camera>
          <a:lightRig rig="threePt" dir="t"/>
        </a:scene3d>
      </dgm:spPr>
      <dgm:t>
        <a:bodyPr/>
        <a:lstStyle/>
        <a:p>
          <a:endParaRPr lang="ru-RU"/>
        </a:p>
      </dgm:t>
    </dgm:pt>
    <dgm:pt modelId="{690E25A7-C963-4A79-9B0C-B8B69895DA20}">
      <dgm:prSet phldrT="[Текст]" custT="1"/>
      <dgm:spPr>
        <a:scene3d>
          <a:camera prst="orthographicFront">
            <a:rot lat="0" lon="10799999" rev="10799999"/>
          </a:camera>
          <a:lightRig rig="threePt" dir="t"/>
        </a:scene3d>
        <a:sp3d/>
      </dgm:spPr>
      <dgm:t>
        <a:bodyPr>
          <a:flatTx/>
        </a:bodyPr>
        <a:lstStyle/>
        <a:p>
          <a:r>
            <a:rPr lang="ru-RU" sz="1500" dirty="0" smtClean="0">
              <a:latin typeface="+mn-lt"/>
            </a:rPr>
            <a:t>Разработаны и зарегистрированы НПА </a:t>
          </a:r>
          <a:r>
            <a:rPr lang="ru-RU" sz="1500" noProof="0" dirty="0" smtClean="0"/>
            <a:t>(Нормативный правовой акт)</a:t>
          </a:r>
          <a:r>
            <a:rPr lang="ru-RU" sz="1500" dirty="0" smtClean="0">
              <a:latin typeface="+mn-lt"/>
            </a:rPr>
            <a:t>, регламентирующие</a:t>
          </a:r>
          <a:r>
            <a:rPr lang="kk-KZ" sz="1500" dirty="0" smtClean="0">
              <a:latin typeface="+mn-lt"/>
            </a:rPr>
            <a:t>:</a:t>
          </a:r>
          <a:endParaRPr lang="ru-RU" sz="1500" dirty="0"/>
        </a:p>
      </dgm:t>
    </dgm:pt>
    <dgm:pt modelId="{C32907E7-AF14-4FD7-ADDE-5DD0F58A40B5}" type="parTrans" cxnId="{6C40B993-39F8-44C3-B56E-2E63F2B73C6F}">
      <dgm:prSet/>
      <dgm:spPr/>
      <dgm:t>
        <a:bodyPr/>
        <a:lstStyle/>
        <a:p>
          <a:endParaRPr lang="ru-RU"/>
        </a:p>
      </dgm:t>
    </dgm:pt>
    <dgm:pt modelId="{BE85F3AF-2DCD-4DF3-8644-709537D81673}" type="sibTrans" cxnId="{6C40B993-39F8-44C3-B56E-2E63F2B73C6F}">
      <dgm:prSet/>
      <dgm:spPr/>
      <dgm:t>
        <a:bodyPr/>
        <a:lstStyle/>
        <a:p>
          <a:endParaRPr lang="ru-RU"/>
        </a:p>
      </dgm:t>
    </dgm:pt>
    <dgm:pt modelId="{9DE594C1-F4A3-4BAB-9AD2-88FF986E5044}">
      <dgm:prSet phldrT="[Текст]" custT="1"/>
      <dgm:spPr>
        <a:scene3d>
          <a:camera prst="orthographicFront">
            <a:rot lat="0" lon="10799999" rev="10799999"/>
          </a:camera>
          <a:lightRig rig="threePt" dir="t"/>
        </a:scene3d>
        <a:sp3d/>
      </dgm:spPr>
      <dgm:t>
        <a:bodyPr>
          <a:flatTx/>
        </a:bodyPr>
        <a:lstStyle/>
        <a:p>
          <a:r>
            <a:rPr lang="ru-RU" sz="1600" dirty="0" smtClean="0"/>
            <a:t>порядок и сроки информирования налогоплательщиков      </a:t>
          </a:r>
          <a:r>
            <a:rPr lang="ru-RU" sz="1600" u="sng" dirty="0" smtClean="0"/>
            <a:t>о критериях</a:t>
          </a:r>
          <a:r>
            <a:rPr lang="ru-RU" sz="1600" dirty="0" smtClean="0"/>
            <a:t>, по которым их деятельность отнесена к соответствующей степени риска</a:t>
          </a:r>
          <a:endParaRPr lang="ru-RU" sz="1600" dirty="0"/>
        </a:p>
      </dgm:t>
    </dgm:pt>
    <dgm:pt modelId="{F035FBCD-6B4D-456B-A73E-BFEECDB38357}" type="parTrans" cxnId="{C4824997-27F7-480E-BDE0-68D75659CB5C}">
      <dgm:prSet/>
      <dgm:spPr>
        <a:scene3d>
          <a:camera prst="orthographicFront">
            <a:rot lat="0" lon="10799999" rev="10799999"/>
          </a:camera>
          <a:lightRig rig="threePt" dir="t"/>
        </a:scene3d>
        <a:sp3d/>
      </dgm:spPr>
      <dgm:t>
        <a:bodyPr>
          <a:flatTx/>
        </a:bodyPr>
        <a:lstStyle/>
        <a:p>
          <a:endParaRPr lang="ru-RU"/>
        </a:p>
      </dgm:t>
    </dgm:pt>
    <dgm:pt modelId="{A0BD2A23-AAC7-4DBA-9F2F-8599A886A615}" type="sibTrans" cxnId="{C4824997-27F7-480E-BDE0-68D75659CB5C}">
      <dgm:prSet/>
      <dgm:spPr/>
      <dgm:t>
        <a:bodyPr/>
        <a:lstStyle/>
        <a:p>
          <a:endParaRPr lang="ru-RU"/>
        </a:p>
      </dgm:t>
    </dgm:pt>
    <dgm:pt modelId="{2FF300B3-81EA-4512-969E-B04DCCF4D960}">
      <dgm:prSet phldrT="[Текст]" custT="1"/>
      <dgm:spPr>
        <a:scene3d>
          <a:camera prst="orthographicFront">
            <a:rot lat="0" lon="10799999" rev="10799999"/>
          </a:camera>
          <a:lightRig rig="threePt" dir="t"/>
        </a:scene3d>
        <a:sp3d/>
      </dgm:spPr>
      <dgm:t>
        <a:bodyPr>
          <a:flatTx/>
        </a:bodyPr>
        <a:lstStyle/>
        <a:p>
          <a:r>
            <a:rPr lang="ru-RU" sz="1600" dirty="0" smtClean="0"/>
            <a:t>порядок и сроки информирования налогоплательщиков      </a:t>
          </a:r>
          <a:r>
            <a:rPr lang="ru-RU" sz="1600" u="sng" dirty="0" smtClean="0"/>
            <a:t>о показателях </a:t>
          </a:r>
          <a:r>
            <a:rPr lang="ru-RU" sz="1600" dirty="0" smtClean="0"/>
            <a:t>по критериям (детали расчета)</a:t>
          </a:r>
          <a:endParaRPr lang="ru-RU" sz="1600" dirty="0"/>
        </a:p>
      </dgm:t>
    </dgm:pt>
    <dgm:pt modelId="{1E318D43-DACF-450F-8005-D8ED27F579E5}" type="parTrans" cxnId="{2504154D-DD73-4DB2-A265-D665F9441879}">
      <dgm:prSet/>
      <dgm:spPr>
        <a:scene3d>
          <a:camera prst="orthographicFront">
            <a:rot lat="0" lon="10799999" rev="10799999"/>
          </a:camera>
          <a:lightRig rig="threePt" dir="t"/>
        </a:scene3d>
        <a:sp3d/>
      </dgm:spPr>
      <dgm:t>
        <a:bodyPr>
          <a:flatTx/>
        </a:bodyPr>
        <a:lstStyle/>
        <a:p>
          <a:endParaRPr lang="ru-RU"/>
        </a:p>
      </dgm:t>
    </dgm:pt>
    <dgm:pt modelId="{C5EEC293-DEA6-4316-AB82-CFC6D3A1F2D4}" type="sibTrans" cxnId="{2504154D-DD73-4DB2-A265-D665F9441879}">
      <dgm:prSet/>
      <dgm:spPr/>
      <dgm:t>
        <a:bodyPr/>
        <a:lstStyle/>
        <a:p>
          <a:endParaRPr lang="ru-RU"/>
        </a:p>
      </dgm:t>
    </dgm:pt>
    <dgm:pt modelId="{D1691022-D501-4FBD-BB79-EB63044C32EE}">
      <dgm:prSet phldrT="[Текст]" custT="1"/>
      <dgm:spPr>
        <a:scene3d>
          <a:camera prst="orthographicFront">
            <a:rot lat="0" lon="10799999" rev="10799999"/>
          </a:camera>
          <a:lightRig rig="threePt" dir="t"/>
        </a:scene3d>
        <a:sp3d/>
      </dgm:spPr>
      <dgm:t>
        <a:bodyPr>
          <a:flatTx/>
        </a:bodyPr>
        <a:lstStyle/>
        <a:p>
          <a:r>
            <a:rPr lang="ru-RU" sz="1600" dirty="0" smtClean="0"/>
            <a:t>порядок и сроки информирования налогоплательщиков      </a:t>
          </a:r>
          <a:r>
            <a:rPr lang="ru-RU" sz="1600" u="sng" dirty="0" smtClean="0"/>
            <a:t>о результатах категорирования</a:t>
          </a:r>
          <a:endParaRPr lang="ru-RU" sz="1600" dirty="0"/>
        </a:p>
      </dgm:t>
    </dgm:pt>
    <dgm:pt modelId="{36C4A5D9-8AD0-46B1-8E8D-BDE14B8F2E3C}" type="parTrans" cxnId="{E37E3400-0413-41D9-B264-683FF2EDDB84}">
      <dgm:prSet/>
      <dgm:spPr>
        <a:scene3d>
          <a:camera prst="orthographicFront">
            <a:rot lat="0" lon="10799999" rev="10799999"/>
          </a:camera>
          <a:lightRig rig="threePt" dir="t"/>
        </a:scene3d>
        <a:sp3d/>
      </dgm:spPr>
      <dgm:t>
        <a:bodyPr>
          <a:flatTx/>
        </a:bodyPr>
        <a:lstStyle/>
        <a:p>
          <a:endParaRPr lang="ru-RU"/>
        </a:p>
      </dgm:t>
    </dgm:pt>
    <dgm:pt modelId="{29320296-FA2D-4E40-9252-2B471449A866}" type="sibTrans" cxnId="{E37E3400-0413-41D9-B264-683FF2EDDB84}">
      <dgm:prSet/>
      <dgm:spPr/>
      <dgm:t>
        <a:bodyPr/>
        <a:lstStyle/>
        <a:p>
          <a:endParaRPr lang="ru-RU"/>
        </a:p>
      </dgm:t>
    </dgm:pt>
    <dgm:pt modelId="{DE6D9F9C-38AD-4390-AB51-B3C1EA498738}">
      <dgm:prSet phldrT="[Текст]" custT="1"/>
      <dgm:spPr>
        <a:scene3d>
          <a:camera prst="orthographicFront">
            <a:rot lat="0" lon="10799999" rev="10799999"/>
          </a:camera>
          <a:lightRig rig="threePt" dir="t"/>
        </a:scene3d>
        <a:sp3d/>
      </dgm:spPr>
      <dgm:t>
        <a:bodyPr>
          <a:flatTx/>
        </a:bodyPr>
        <a:lstStyle/>
        <a:p>
          <a:r>
            <a:rPr lang="ru-RU" sz="1600" dirty="0" smtClean="0"/>
            <a:t>периодичность актуализации информации о степени риска налогоплательщиков – 1 раз в полугодие</a:t>
          </a:r>
          <a:endParaRPr lang="ru-RU" sz="1600" dirty="0"/>
        </a:p>
      </dgm:t>
    </dgm:pt>
    <dgm:pt modelId="{7323488C-F8F8-452D-A0BF-113FC72F62F1}" type="parTrans" cxnId="{EE03B77D-051B-401D-B64F-A39952661D35}">
      <dgm:prSet/>
      <dgm:spPr>
        <a:scene3d>
          <a:camera prst="orthographicFront">
            <a:rot lat="0" lon="10799999" rev="10799999"/>
          </a:camera>
          <a:lightRig rig="threePt" dir="t"/>
        </a:scene3d>
        <a:sp3d/>
      </dgm:spPr>
      <dgm:t>
        <a:bodyPr>
          <a:flatTx/>
        </a:bodyPr>
        <a:lstStyle/>
        <a:p>
          <a:endParaRPr lang="ru-RU"/>
        </a:p>
      </dgm:t>
    </dgm:pt>
    <dgm:pt modelId="{2140573C-0FC5-4169-91B5-8A7E623FAAF2}" type="sibTrans" cxnId="{EE03B77D-051B-401D-B64F-A39952661D35}">
      <dgm:prSet/>
      <dgm:spPr/>
      <dgm:t>
        <a:bodyPr/>
        <a:lstStyle/>
        <a:p>
          <a:endParaRPr lang="ru-RU"/>
        </a:p>
      </dgm:t>
    </dgm:pt>
    <dgm:pt modelId="{75A723B6-3350-49A1-8D44-C716B21501FC}" type="pres">
      <dgm:prSet presAssocID="{72971DDE-42CD-4183-B13F-09FD6847BF5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6FEBA7-3E49-4C71-B0A8-1AE918BEA562}" type="pres">
      <dgm:prSet presAssocID="{690E25A7-C963-4A79-9B0C-B8B69895DA20}" presName="centerShape" presStyleLbl="node0" presStyleIdx="0" presStyleCnt="1"/>
      <dgm:spPr/>
      <dgm:t>
        <a:bodyPr/>
        <a:lstStyle/>
        <a:p>
          <a:endParaRPr lang="ru-RU"/>
        </a:p>
      </dgm:t>
    </dgm:pt>
    <dgm:pt modelId="{9D0CD2EA-B359-4B07-A429-B2DA859F6F2C}" type="pres">
      <dgm:prSet presAssocID="{F035FBCD-6B4D-456B-A73E-BFEECDB38357}" presName="parTrans" presStyleLbl="bgSibTrans2D1" presStyleIdx="0" presStyleCnt="4"/>
      <dgm:spPr/>
      <dgm:t>
        <a:bodyPr/>
        <a:lstStyle/>
        <a:p>
          <a:endParaRPr lang="ru-RU"/>
        </a:p>
      </dgm:t>
    </dgm:pt>
    <dgm:pt modelId="{01E2D453-73A0-4B94-8CEA-5B4A6D73E771}" type="pres">
      <dgm:prSet presAssocID="{9DE594C1-F4A3-4BAB-9AD2-88FF986E504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3F27E8-F126-40FD-ABF2-E0BD334CFB71}" type="pres">
      <dgm:prSet presAssocID="{1E318D43-DACF-450F-8005-D8ED27F579E5}" presName="parTrans" presStyleLbl="bgSibTrans2D1" presStyleIdx="1" presStyleCnt="4"/>
      <dgm:spPr/>
      <dgm:t>
        <a:bodyPr/>
        <a:lstStyle/>
        <a:p>
          <a:endParaRPr lang="ru-RU"/>
        </a:p>
      </dgm:t>
    </dgm:pt>
    <dgm:pt modelId="{8CDEC493-21F8-42DF-99CC-51F3000D60C3}" type="pres">
      <dgm:prSet presAssocID="{2FF300B3-81EA-4512-969E-B04DCCF4D96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EF4FA-2CE3-4446-8842-E22DBD834B9B}" type="pres">
      <dgm:prSet presAssocID="{36C4A5D9-8AD0-46B1-8E8D-BDE14B8F2E3C}" presName="parTrans" presStyleLbl="bgSibTrans2D1" presStyleIdx="2" presStyleCnt="4"/>
      <dgm:spPr/>
      <dgm:t>
        <a:bodyPr/>
        <a:lstStyle/>
        <a:p>
          <a:endParaRPr lang="ru-RU"/>
        </a:p>
      </dgm:t>
    </dgm:pt>
    <dgm:pt modelId="{91AE5028-BAC9-4AD0-8FB6-E585BDEDFE70}" type="pres">
      <dgm:prSet presAssocID="{D1691022-D501-4FBD-BB79-EB63044C32E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B30266-2802-46FF-92FC-88CFDBA34A2C}" type="pres">
      <dgm:prSet presAssocID="{7323488C-F8F8-452D-A0BF-113FC72F62F1}" presName="parTrans" presStyleLbl="bgSibTrans2D1" presStyleIdx="3" presStyleCnt="4"/>
      <dgm:spPr/>
      <dgm:t>
        <a:bodyPr/>
        <a:lstStyle/>
        <a:p>
          <a:endParaRPr lang="ru-RU"/>
        </a:p>
      </dgm:t>
    </dgm:pt>
    <dgm:pt modelId="{71C79DAE-3DD2-485D-AE7C-7BA09A150E74}" type="pres">
      <dgm:prSet presAssocID="{DE6D9F9C-38AD-4390-AB51-B3C1EA49873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04154D-DD73-4DB2-A265-D665F9441879}" srcId="{690E25A7-C963-4A79-9B0C-B8B69895DA20}" destId="{2FF300B3-81EA-4512-969E-B04DCCF4D960}" srcOrd="1" destOrd="0" parTransId="{1E318D43-DACF-450F-8005-D8ED27F579E5}" sibTransId="{C5EEC293-DEA6-4316-AB82-CFC6D3A1F2D4}"/>
    <dgm:cxn modelId="{DCCB69D9-AD1D-4A3C-B292-F13559676FED}" type="presOf" srcId="{F035FBCD-6B4D-456B-A73E-BFEECDB38357}" destId="{9D0CD2EA-B359-4B07-A429-B2DA859F6F2C}" srcOrd="0" destOrd="0" presId="urn:microsoft.com/office/officeart/2005/8/layout/radial4"/>
    <dgm:cxn modelId="{E37E3400-0413-41D9-B264-683FF2EDDB84}" srcId="{690E25A7-C963-4A79-9B0C-B8B69895DA20}" destId="{D1691022-D501-4FBD-BB79-EB63044C32EE}" srcOrd="2" destOrd="0" parTransId="{36C4A5D9-8AD0-46B1-8E8D-BDE14B8F2E3C}" sibTransId="{29320296-FA2D-4E40-9252-2B471449A866}"/>
    <dgm:cxn modelId="{7587DE81-294B-4511-8827-A5FD5EBC654B}" type="presOf" srcId="{7323488C-F8F8-452D-A0BF-113FC72F62F1}" destId="{96B30266-2802-46FF-92FC-88CFDBA34A2C}" srcOrd="0" destOrd="0" presId="urn:microsoft.com/office/officeart/2005/8/layout/radial4"/>
    <dgm:cxn modelId="{A47177B5-4A02-4AE5-8524-59141A711218}" type="presOf" srcId="{DE6D9F9C-38AD-4390-AB51-B3C1EA498738}" destId="{71C79DAE-3DD2-485D-AE7C-7BA09A150E74}" srcOrd="0" destOrd="0" presId="urn:microsoft.com/office/officeart/2005/8/layout/radial4"/>
    <dgm:cxn modelId="{FCF1F6B6-1FDD-4CA7-A4E5-936A2897FA26}" type="presOf" srcId="{2FF300B3-81EA-4512-969E-B04DCCF4D960}" destId="{8CDEC493-21F8-42DF-99CC-51F3000D60C3}" srcOrd="0" destOrd="0" presId="urn:microsoft.com/office/officeart/2005/8/layout/radial4"/>
    <dgm:cxn modelId="{941E9AAF-7012-440B-BC47-BEFF3E2007A9}" type="presOf" srcId="{72971DDE-42CD-4183-B13F-09FD6847BF5E}" destId="{75A723B6-3350-49A1-8D44-C716B21501FC}" srcOrd="0" destOrd="0" presId="urn:microsoft.com/office/officeart/2005/8/layout/radial4"/>
    <dgm:cxn modelId="{EE03B77D-051B-401D-B64F-A39952661D35}" srcId="{690E25A7-C963-4A79-9B0C-B8B69895DA20}" destId="{DE6D9F9C-38AD-4390-AB51-B3C1EA498738}" srcOrd="3" destOrd="0" parTransId="{7323488C-F8F8-452D-A0BF-113FC72F62F1}" sibTransId="{2140573C-0FC5-4169-91B5-8A7E623FAAF2}"/>
    <dgm:cxn modelId="{6BF891ED-06FB-4C83-8982-63ED5A7DB176}" type="presOf" srcId="{36C4A5D9-8AD0-46B1-8E8D-BDE14B8F2E3C}" destId="{5D0EF4FA-2CE3-4446-8842-E22DBD834B9B}" srcOrd="0" destOrd="0" presId="urn:microsoft.com/office/officeart/2005/8/layout/radial4"/>
    <dgm:cxn modelId="{8C5176C4-634D-49DD-AE6D-B793F9A92177}" type="presOf" srcId="{690E25A7-C963-4A79-9B0C-B8B69895DA20}" destId="{FE6FEBA7-3E49-4C71-B0A8-1AE918BEA562}" srcOrd="0" destOrd="0" presId="urn:microsoft.com/office/officeart/2005/8/layout/radial4"/>
    <dgm:cxn modelId="{0000AB08-D469-466A-978B-29046030CC5F}" type="presOf" srcId="{1E318D43-DACF-450F-8005-D8ED27F579E5}" destId="{1A3F27E8-F126-40FD-ABF2-E0BD334CFB71}" srcOrd="0" destOrd="0" presId="urn:microsoft.com/office/officeart/2005/8/layout/radial4"/>
    <dgm:cxn modelId="{6C40B993-39F8-44C3-B56E-2E63F2B73C6F}" srcId="{72971DDE-42CD-4183-B13F-09FD6847BF5E}" destId="{690E25A7-C963-4A79-9B0C-B8B69895DA20}" srcOrd="0" destOrd="0" parTransId="{C32907E7-AF14-4FD7-ADDE-5DD0F58A40B5}" sibTransId="{BE85F3AF-2DCD-4DF3-8644-709537D81673}"/>
    <dgm:cxn modelId="{46E2D905-1412-40E7-A16D-6B4018966E31}" type="presOf" srcId="{9DE594C1-F4A3-4BAB-9AD2-88FF986E5044}" destId="{01E2D453-73A0-4B94-8CEA-5B4A6D73E771}" srcOrd="0" destOrd="0" presId="urn:microsoft.com/office/officeart/2005/8/layout/radial4"/>
    <dgm:cxn modelId="{C4824997-27F7-480E-BDE0-68D75659CB5C}" srcId="{690E25A7-C963-4A79-9B0C-B8B69895DA20}" destId="{9DE594C1-F4A3-4BAB-9AD2-88FF986E5044}" srcOrd="0" destOrd="0" parTransId="{F035FBCD-6B4D-456B-A73E-BFEECDB38357}" sibTransId="{A0BD2A23-AAC7-4DBA-9F2F-8599A886A615}"/>
    <dgm:cxn modelId="{089D7459-CDA4-4540-ADD7-C3C8E7139217}" type="presOf" srcId="{D1691022-D501-4FBD-BB79-EB63044C32EE}" destId="{91AE5028-BAC9-4AD0-8FB6-E585BDEDFE70}" srcOrd="0" destOrd="0" presId="urn:microsoft.com/office/officeart/2005/8/layout/radial4"/>
    <dgm:cxn modelId="{F47900F7-76F6-4DEB-B466-05B570F588DF}" type="presParOf" srcId="{75A723B6-3350-49A1-8D44-C716B21501FC}" destId="{FE6FEBA7-3E49-4C71-B0A8-1AE918BEA562}" srcOrd="0" destOrd="0" presId="urn:microsoft.com/office/officeart/2005/8/layout/radial4"/>
    <dgm:cxn modelId="{D5F5E0E1-E360-40E4-A3C7-6AC8E0C3114A}" type="presParOf" srcId="{75A723B6-3350-49A1-8D44-C716B21501FC}" destId="{9D0CD2EA-B359-4B07-A429-B2DA859F6F2C}" srcOrd="1" destOrd="0" presId="urn:microsoft.com/office/officeart/2005/8/layout/radial4"/>
    <dgm:cxn modelId="{0AEE7D3A-AD41-4DFF-939C-F06E9DF538D9}" type="presParOf" srcId="{75A723B6-3350-49A1-8D44-C716B21501FC}" destId="{01E2D453-73A0-4B94-8CEA-5B4A6D73E771}" srcOrd="2" destOrd="0" presId="urn:microsoft.com/office/officeart/2005/8/layout/radial4"/>
    <dgm:cxn modelId="{1B78632F-5EEA-49E1-8F74-5E5A5A077EF3}" type="presParOf" srcId="{75A723B6-3350-49A1-8D44-C716B21501FC}" destId="{1A3F27E8-F126-40FD-ABF2-E0BD334CFB71}" srcOrd="3" destOrd="0" presId="urn:microsoft.com/office/officeart/2005/8/layout/radial4"/>
    <dgm:cxn modelId="{107BE239-BD53-46E7-9514-C7A614511D4A}" type="presParOf" srcId="{75A723B6-3350-49A1-8D44-C716B21501FC}" destId="{8CDEC493-21F8-42DF-99CC-51F3000D60C3}" srcOrd="4" destOrd="0" presId="urn:microsoft.com/office/officeart/2005/8/layout/radial4"/>
    <dgm:cxn modelId="{4A75E1FC-92E0-406F-9E70-3130C2438862}" type="presParOf" srcId="{75A723B6-3350-49A1-8D44-C716B21501FC}" destId="{5D0EF4FA-2CE3-4446-8842-E22DBD834B9B}" srcOrd="5" destOrd="0" presId="urn:microsoft.com/office/officeart/2005/8/layout/radial4"/>
    <dgm:cxn modelId="{896A1A08-FF4C-4C7E-99BB-5E2B76061F18}" type="presParOf" srcId="{75A723B6-3350-49A1-8D44-C716B21501FC}" destId="{91AE5028-BAC9-4AD0-8FB6-E585BDEDFE70}" srcOrd="6" destOrd="0" presId="urn:microsoft.com/office/officeart/2005/8/layout/radial4"/>
    <dgm:cxn modelId="{F2108E45-6840-49AF-8A5D-E624A53E989A}" type="presParOf" srcId="{75A723B6-3350-49A1-8D44-C716B21501FC}" destId="{96B30266-2802-46FF-92FC-88CFDBA34A2C}" srcOrd="7" destOrd="0" presId="urn:microsoft.com/office/officeart/2005/8/layout/radial4"/>
    <dgm:cxn modelId="{1869378B-E8F3-4DFA-B772-E15EEF5DF706}" type="presParOf" srcId="{75A723B6-3350-49A1-8D44-C716B21501FC}" destId="{71C79DAE-3DD2-485D-AE7C-7BA09A150E74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0CE425-A380-44DA-B10D-DDEF67ABB928}" type="doc">
      <dgm:prSet loTypeId="urn:microsoft.com/office/officeart/2005/8/layout/target3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C1F6EA8B-08ED-4068-842B-1CBFE3F68A23}">
      <dgm:prSet phldrT="[Текст]" custT="1"/>
      <dgm:spPr/>
      <dgm:t>
        <a:bodyPr/>
        <a:lstStyle/>
        <a:p>
          <a:r>
            <a:rPr lang="ru-RU" sz="1700" b="1" dirty="0" smtClean="0">
              <a:solidFill>
                <a:srgbClr val="0070C0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Налоговая нагрузка</a:t>
          </a:r>
          <a:r>
            <a:rPr lang="ru-RU" sz="1700" dirty="0" smtClean="0">
              <a:solidFill>
                <a:srgbClr val="0070C0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1700" dirty="0" smtClean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- основана на сравнении коэффициента налоговой нагрузки налогоплательщика (налогового агента) к среднеотраслевому значению коэффициента налоговой нагрузки. </a:t>
          </a:r>
          <a:endParaRPr lang="ru-RU" sz="1700" dirty="0">
            <a:latin typeface="+mn-lt"/>
          </a:endParaRPr>
        </a:p>
      </dgm:t>
    </dgm:pt>
    <dgm:pt modelId="{3F68113A-62DE-4579-B26F-3CF39FEA5C63}" type="parTrans" cxnId="{4A31F0F6-9BD1-4B67-9255-FF767E9A76EA}">
      <dgm:prSet/>
      <dgm:spPr/>
      <dgm:t>
        <a:bodyPr/>
        <a:lstStyle/>
        <a:p>
          <a:endParaRPr lang="ru-RU"/>
        </a:p>
      </dgm:t>
    </dgm:pt>
    <dgm:pt modelId="{FD9D8E0C-6AB9-4737-85C2-418242CC2951}" type="sibTrans" cxnId="{4A31F0F6-9BD1-4B67-9255-FF767E9A76EA}">
      <dgm:prSet/>
      <dgm:spPr/>
      <dgm:t>
        <a:bodyPr/>
        <a:lstStyle/>
        <a:p>
          <a:endParaRPr lang="ru-RU"/>
        </a:p>
      </dgm:t>
    </dgm:pt>
    <dgm:pt modelId="{3A38029C-CA31-4E9F-A726-4288D218BF95}">
      <dgm:prSet phldrT="[Текст]" custT="1"/>
      <dgm:spPr/>
      <dgm:t>
        <a:bodyPr/>
        <a:lstStyle/>
        <a:p>
          <a:r>
            <a:rPr lang="ru-RU" sz="1700" dirty="0" smtClean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Коэффициент налоговой нагрузки (далее – КНН) по отчетному году определяется по следующей формуле:</a:t>
          </a:r>
        </a:p>
        <a:p>
          <a:r>
            <a:rPr lang="ru-RU" sz="1700" b="1" dirty="0" smtClean="0">
              <a:solidFill>
                <a:srgbClr val="0070C0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КНН = H и ОП / СГД  X 100%, </a:t>
          </a:r>
          <a:endParaRPr lang="ru-RU" sz="1700" b="1" dirty="0">
            <a:solidFill>
              <a:srgbClr val="0070C0"/>
            </a:solidFill>
            <a:latin typeface="+mn-lt"/>
          </a:endParaRPr>
        </a:p>
      </dgm:t>
    </dgm:pt>
    <dgm:pt modelId="{B9805EBC-C78A-4E7B-ABF5-C7B9C2215364}" type="parTrans" cxnId="{2A27DB2F-F730-4814-9363-63BDCD7B7931}">
      <dgm:prSet/>
      <dgm:spPr/>
      <dgm:t>
        <a:bodyPr/>
        <a:lstStyle/>
        <a:p>
          <a:endParaRPr lang="ru-RU"/>
        </a:p>
      </dgm:t>
    </dgm:pt>
    <dgm:pt modelId="{CAF18FFF-AE7B-4076-B0DC-95D382A98DC9}" type="sibTrans" cxnId="{2A27DB2F-F730-4814-9363-63BDCD7B7931}">
      <dgm:prSet/>
      <dgm:spPr/>
      <dgm:t>
        <a:bodyPr/>
        <a:lstStyle/>
        <a:p>
          <a:endParaRPr lang="ru-RU"/>
        </a:p>
      </dgm:t>
    </dgm:pt>
    <dgm:pt modelId="{85CD2007-7270-4094-8E1B-AA2CB7D39263}">
      <dgm:prSet phldrT="[Текст]" custT="1"/>
      <dgm:spPr/>
      <dgm:t>
        <a:bodyPr/>
        <a:lstStyle/>
        <a:p>
          <a:r>
            <a:rPr lang="ru-RU" sz="1700" dirty="0" smtClean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где: </a:t>
          </a:r>
          <a:r>
            <a:rPr lang="ru-RU" sz="1700" b="1" dirty="0" smtClean="0">
              <a:solidFill>
                <a:srgbClr val="0070C0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H и ОП</a:t>
          </a:r>
          <a:r>
            <a:rPr lang="ru-RU" sz="1700" dirty="0" smtClean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 – сумма исчисленных налогов и других обязательных платежей в бюджет за рассчитываемый отчетный период, определяется на основании данных ФНО. Отрицательные значения Н и ОП в расчете КНН не участвуют.</a:t>
          </a:r>
          <a:endParaRPr lang="ru-RU" sz="1700" dirty="0">
            <a:latin typeface="+mn-lt"/>
          </a:endParaRPr>
        </a:p>
      </dgm:t>
    </dgm:pt>
    <dgm:pt modelId="{AC41F48E-B16A-4742-9C4D-45293F443069}" type="parTrans" cxnId="{47A2B93C-9E54-4608-A1EB-A4F0E70D9E31}">
      <dgm:prSet/>
      <dgm:spPr/>
      <dgm:t>
        <a:bodyPr/>
        <a:lstStyle/>
        <a:p>
          <a:endParaRPr lang="ru-RU"/>
        </a:p>
      </dgm:t>
    </dgm:pt>
    <dgm:pt modelId="{9D7153F5-DD6A-4798-A040-B0CAD2AD0B2A}" type="sibTrans" cxnId="{47A2B93C-9E54-4608-A1EB-A4F0E70D9E31}">
      <dgm:prSet/>
      <dgm:spPr/>
      <dgm:t>
        <a:bodyPr/>
        <a:lstStyle/>
        <a:p>
          <a:endParaRPr lang="ru-RU"/>
        </a:p>
      </dgm:t>
    </dgm:pt>
    <dgm:pt modelId="{D906EE40-FB2B-403F-9BE9-5AEB1F675750}" type="pres">
      <dgm:prSet presAssocID="{350CE425-A380-44DA-B10D-DDEF67ABB92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8E76C1-C007-489A-A494-68D7EAED1380}" type="pres">
      <dgm:prSet presAssocID="{C1F6EA8B-08ED-4068-842B-1CBFE3F68A23}" presName="circle1" presStyleLbl="node1" presStyleIdx="0" presStyleCnt="3"/>
      <dgm:spPr/>
    </dgm:pt>
    <dgm:pt modelId="{8535BFA4-21DD-4920-8E13-51BE14AE3F5C}" type="pres">
      <dgm:prSet presAssocID="{C1F6EA8B-08ED-4068-842B-1CBFE3F68A23}" presName="space" presStyleCnt="0"/>
      <dgm:spPr/>
    </dgm:pt>
    <dgm:pt modelId="{95827252-7253-41C1-80C6-3E0E158480BB}" type="pres">
      <dgm:prSet presAssocID="{C1F6EA8B-08ED-4068-842B-1CBFE3F68A23}" presName="rect1" presStyleLbl="alignAcc1" presStyleIdx="0" presStyleCnt="3"/>
      <dgm:spPr/>
      <dgm:t>
        <a:bodyPr/>
        <a:lstStyle/>
        <a:p>
          <a:endParaRPr lang="ru-RU"/>
        </a:p>
      </dgm:t>
    </dgm:pt>
    <dgm:pt modelId="{0AE2E2A4-00BB-4219-950B-4F0F3F377A86}" type="pres">
      <dgm:prSet presAssocID="{3A38029C-CA31-4E9F-A726-4288D218BF95}" presName="vertSpace2" presStyleLbl="node1" presStyleIdx="0" presStyleCnt="3"/>
      <dgm:spPr/>
    </dgm:pt>
    <dgm:pt modelId="{D4B2735C-DE84-4105-8645-CBE785A6F923}" type="pres">
      <dgm:prSet presAssocID="{3A38029C-CA31-4E9F-A726-4288D218BF95}" presName="circle2" presStyleLbl="node1" presStyleIdx="1" presStyleCnt="3" custScaleY="91820"/>
      <dgm:spPr/>
    </dgm:pt>
    <dgm:pt modelId="{4C6125E1-4615-465C-8DF3-6C523BBFE348}" type="pres">
      <dgm:prSet presAssocID="{3A38029C-CA31-4E9F-A726-4288D218BF95}" presName="rect2" presStyleLbl="alignAcc1" presStyleIdx="1" presStyleCnt="3" custScaleX="100098" custScaleY="106787" custLinFactNeighborX="37857" custLinFactNeighborY="11090"/>
      <dgm:spPr/>
      <dgm:t>
        <a:bodyPr/>
        <a:lstStyle/>
        <a:p>
          <a:endParaRPr lang="ru-RU"/>
        </a:p>
      </dgm:t>
    </dgm:pt>
    <dgm:pt modelId="{EDFE0066-2259-453F-8F60-0AE510FF7B49}" type="pres">
      <dgm:prSet presAssocID="{85CD2007-7270-4094-8E1B-AA2CB7D39263}" presName="vertSpace3" presStyleLbl="node1" presStyleIdx="1" presStyleCnt="3"/>
      <dgm:spPr/>
    </dgm:pt>
    <dgm:pt modelId="{D631CC7A-3A91-475E-8596-C6E775B3A68E}" type="pres">
      <dgm:prSet presAssocID="{85CD2007-7270-4094-8E1B-AA2CB7D39263}" presName="circle3" presStyleLbl="node1" presStyleIdx="2" presStyleCnt="3"/>
      <dgm:spPr/>
    </dgm:pt>
    <dgm:pt modelId="{BA286A77-A59D-427C-94E1-2F277E5C2115}" type="pres">
      <dgm:prSet presAssocID="{85CD2007-7270-4094-8E1B-AA2CB7D39263}" presName="rect3" presStyleLbl="alignAcc1" presStyleIdx="2" presStyleCnt="3"/>
      <dgm:spPr/>
      <dgm:t>
        <a:bodyPr/>
        <a:lstStyle/>
        <a:p>
          <a:endParaRPr lang="ru-RU"/>
        </a:p>
      </dgm:t>
    </dgm:pt>
    <dgm:pt modelId="{B9A5BAA9-D97D-4CBC-8F31-80F8711E6A0D}" type="pres">
      <dgm:prSet presAssocID="{C1F6EA8B-08ED-4068-842B-1CBFE3F68A23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FA216B-C2AC-4B46-B80D-3E423522027A}" type="pres">
      <dgm:prSet presAssocID="{3A38029C-CA31-4E9F-A726-4288D218BF95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006AA9-E3BF-4AB8-AAD9-083E5FEEFA57}" type="pres">
      <dgm:prSet presAssocID="{85CD2007-7270-4094-8E1B-AA2CB7D39263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EE00F2-A2B8-4E92-B02F-50C520B965F6}" type="presOf" srcId="{C1F6EA8B-08ED-4068-842B-1CBFE3F68A23}" destId="{B9A5BAA9-D97D-4CBC-8F31-80F8711E6A0D}" srcOrd="1" destOrd="0" presId="urn:microsoft.com/office/officeart/2005/8/layout/target3"/>
    <dgm:cxn modelId="{4A31F0F6-9BD1-4B67-9255-FF767E9A76EA}" srcId="{350CE425-A380-44DA-B10D-DDEF67ABB928}" destId="{C1F6EA8B-08ED-4068-842B-1CBFE3F68A23}" srcOrd="0" destOrd="0" parTransId="{3F68113A-62DE-4579-B26F-3CF39FEA5C63}" sibTransId="{FD9D8E0C-6AB9-4737-85C2-418242CC2951}"/>
    <dgm:cxn modelId="{44F07F70-6A9A-49AA-A4CF-0ADEE5851321}" type="presOf" srcId="{350CE425-A380-44DA-B10D-DDEF67ABB928}" destId="{D906EE40-FB2B-403F-9BE9-5AEB1F675750}" srcOrd="0" destOrd="0" presId="urn:microsoft.com/office/officeart/2005/8/layout/target3"/>
    <dgm:cxn modelId="{47A2B93C-9E54-4608-A1EB-A4F0E70D9E31}" srcId="{350CE425-A380-44DA-B10D-DDEF67ABB928}" destId="{85CD2007-7270-4094-8E1B-AA2CB7D39263}" srcOrd="2" destOrd="0" parTransId="{AC41F48E-B16A-4742-9C4D-45293F443069}" sibTransId="{9D7153F5-DD6A-4798-A040-B0CAD2AD0B2A}"/>
    <dgm:cxn modelId="{B13BDDE9-1996-4DAD-BCFB-E032F3297D9D}" type="presOf" srcId="{3A38029C-CA31-4E9F-A726-4288D218BF95}" destId="{A8FA216B-C2AC-4B46-B80D-3E423522027A}" srcOrd="1" destOrd="0" presId="urn:microsoft.com/office/officeart/2005/8/layout/target3"/>
    <dgm:cxn modelId="{2A27DB2F-F730-4814-9363-63BDCD7B7931}" srcId="{350CE425-A380-44DA-B10D-DDEF67ABB928}" destId="{3A38029C-CA31-4E9F-A726-4288D218BF95}" srcOrd="1" destOrd="0" parTransId="{B9805EBC-C78A-4E7B-ABF5-C7B9C2215364}" sibTransId="{CAF18FFF-AE7B-4076-B0DC-95D382A98DC9}"/>
    <dgm:cxn modelId="{6101798F-32CA-41CE-8A7F-7E06791C46A6}" type="presOf" srcId="{85CD2007-7270-4094-8E1B-AA2CB7D39263}" destId="{C6006AA9-E3BF-4AB8-AAD9-083E5FEEFA57}" srcOrd="1" destOrd="0" presId="urn:microsoft.com/office/officeart/2005/8/layout/target3"/>
    <dgm:cxn modelId="{6E38A852-0765-4982-AD4D-497FB4F49D86}" type="presOf" srcId="{85CD2007-7270-4094-8E1B-AA2CB7D39263}" destId="{BA286A77-A59D-427C-94E1-2F277E5C2115}" srcOrd="0" destOrd="0" presId="urn:microsoft.com/office/officeart/2005/8/layout/target3"/>
    <dgm:cxn modelId="{42352221-B45F-4899-8225-EC4938496579}" type="presOf" srcId="{3A38029C-CA31-4E9F-A726-4288D218BF95}" destId="{4C6125E1-4615-465C-8DF3-6C523BBFE348}" srcOrd="0" destOrd="0" presId="urn:microsoft.com/office/officeart/2005/8/layout/target3"/>
    <dgm:cxn modelId="{9F0698D6-2C49-4578-AB87-29ACDE999B78}" type="presOf" srcId="{C1F6EA8B-08ED-4068-842B-1CBFE3F68A23}" destId="{95827252-7253-41C1-80C6-3E0E158480BB}" srcOrd="0" destOrd="0" presId="urn:microsoft.com/office/officeart/2005/8/layout/target3"/>
    <dgm:cxn modelId="{65A8D43F-41BE-4D72-8F4A-A5165589546F}" type="presParOf" srcId="{D906EE40-FB2B-403F-9BE9-5AEB1F675750}" destId="{EF8E76C1-C007-489A-A494-68D7EAED1380}" srcOrd="0" destOrd="0" presId="urn:microsoft.com/office/officeart/2005/8/layout/target3"/>
    <dgm:cxn modelId="{3A7D7B21-B555-421E-8B5B-954A6AFC29A3}" type="presParOf" srcId="{D906EE40-FB2B-403F-9BE9-5AEB1F675750}" destId="{8535BFA4-21DD-4920-8E13-51BE14AE3F5C}" srcOrd="1" destOrd="0" presId="urn:microsoft.com/office/officeart/2005/8/layout/target3"/>
    <dgm:cxn modelId="{A0201D46-F51E-4A87-9720-9925CDA7D39A}" type="presParOf" srcId="{D906EE40-FB2B-403F-9BE9-5AEB1F675750}" destId="{95827252-7253-41C1-80C6-3E0E158480BB}" srcOrd="2" destOrd="0" presId="urn:microsoft.com/office/officeart/2005/8/layout/target3"/>
    <dgm:cxn modelId="{F2A805D3-75C3-4049-A54F-F9ABCE09B9DA}" type="presParOf" srcId="{D906EE40-FB2B-403F-9BE9-5AEB1F675750}" destId="{0AE2E2A4-00BB-4219-950B-4F0F3F377A86}" srcOrd="3" destOrd="0" presId="urn:microsoft.com/office/officeart/2005/8/layout/target3"/>
    <dgm:cxn modelId="{E28D421A-A809-4F16-ACFD-2EDEF8A808A6}" type="presParOf" srcId="{D906EE40-FB2B-403F-9BE9-5AEB1F675750}" destId="{D4B2735C-DE84-4105-8645-CBE785A6F923}" srcOrd="4" destOrd="0" presId="urn:microsoft.com/office/officeart/2005/8/layout/target3"/>
    <dgm:cxn modelId="{7EA7B105-AC54-49D3-8E32-B006BCDAF20C}" type="presParOf" srcId="{D906EE40-FB2B-403F-9BE9-5AEB1F675750}" destId="{4C6125E1-4615-465C-8DF3-6C523BBFE348}" srcOrd="5" destOrd="0" presId="urn:microsoft.com/office/officeart/2005/8/layout/target3"/>
    <dgm:cxn modelId="{C463AB43-7388-4D46-ABF5-7E5DF1CB6448}" type="presParOf" srcId="{D906EE40-FB2B-403F-9BE9-5AEB1F675750}" destId="{EDFE0066-2259-453F-8F60-0AE510FF7B49}" srcOrd="6" destOrd="0" presId="urn:microsoft.com/office/officeart/2005/8/layout/target3"/>
    <dgm:cxn modelId="{751A1DF8-BFCB-4238-870C-0BA780AEAA8E}" type="presParOf" srcId="{D906EE40-FB2B-403F-9BE9-5AEB1F675750}" destId="{D631CC7A-3A91-475E-8596-C6E775B3A68E}" srcOrd="7" destOrd="0" presId="urn:microsoft.com/office/officeart/2005/8/layout/target3"/>
    <dgm:cxn modelId="{563DE28E-E5DE-411B-80E1-BB123038EA3A}" type="presParOf" srcId="{D906EE40-FB2B-403F-9BE9-5AEB1F675750}" destId="{BA286A77-A59D-427C-94E1-2F277E5C2115}" srcOrd="8" destOrd="0" presId="urn:microsoft.com/office/officeart/2005/8/layout/target3"/>
    <dgm:cxn modelId="{F21AD095-C934-4535-8200-68291BBEBE1E}" type="presParOf" srcId="{D906EE40-FB2B-403F-9BE9-5AEB1F675750}" destId="{B9A5BAA9-D97D-4CBC-8F31-80F8711E6A0D}" srcOrd="9" destOrd="0" presId="urn:microsoft.com/office/officeart/2005/8/layout/target3"/>
    <dgm:cxn modelId="{3027BB16-EE6A-4EBD-BA90-2EC5EF051D74}" type="presParOf" srcId="{D906EE40-FB2B-403F-9BE9-5AEB1F675750}" destId="{A8FA216B-C2AC-4B46-B80D-3E423522027A}" srcOrd="10" destOrd="0" presId="urn:microsoft.com/office/officeart/2005/8/layout/target3"/>
    <dgm:cxn modelId="{D964DB95-0DD3-4C30-A3A6-1C86824951D1}" type="presParOf" srcId="{D906EE40-FB2B-403F-9BE9-5AEB1F675750}" destId="{C6006AA9-E3BF-4AB8-AAD9-083E5FEEFA57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405D5A-F2C6-40D2-A5B6-A5A2E77FA5DD}" type="doc">
      <dgm:prSet loTypeId="urn:microsoft.com/office/officeart/2005/8/layout/funnel1" loCatId="relationship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2FEA507-C180-4334-99F5-1B11473454DB}">
      <dgm:prSet phldrT="[Текст]" custT="1"/>
      <dgm:spPr/>
      <dgm:t>
        <a:bodyPr/>
        <a:lstStyle/>
        <a:p>
          <a:r>
            <a:rPr lang="kk-KZ" sz="1600" b="1" dirty="0" smtClean="0"/>
            <a:t>Дважды в год</a:t>
          </a:r>
          <a:endParaRPr lang="ru-RU" sz="1600" b="1" dirty="0"/>
        </a:p>
      </dgm:t>
    </dgm:pt>
    <dgm:pt modelId="{489BDCF0-F9CC-4227-A023-B31B9DF825BD}" type="parTrans" cxnId="{83228756-E1E2-4A5F-A39A-CE66694766CA}">
      <dgm:prSet/>
      <dgm:spPr/>
      <dgm:t>
        <a:bodyPr/>
        <a:lstStyle/>
        <a:p>
          <a:endParaRPr lang="ru-RU"/>
        </a:p>
      </dgm:t>
    </dgm:pt>
    <dgm:pt modelId="{264C65E5-1729-487E-85E9-5B3D61D873E5}" type="sibTrans" cxnId="{83228756-E1E2-4A5F-A39A-CE66694766CA}">
      <dgm:prSet/>
      <dgm:spPr/>
      <dgm:t>
        <a:bodyPr/>
        <a:lstStyle/>
        <a:p>
          <a:endParaRPr lang="ru-RU"/>
        </a:p>
      </dgm:t>
    </dgm:pt>
    <dgm:pt modelId="{1C5769E3-E310-4C79-A202-6C712A1956EA}">
      <dgm:prSet phldrT="[Текст]" custT="1"/>
      <dgm:spPr/>
      <dgm:t>
        <a:bodyPr/>
        <a:lstStyle/>
        <a:p>
          <a:r>
            <a:rPr lang="ru-RU" sz="1400" b="1" dirty="0" smtClean="0"/>
            <a:t>Расчеты критериев</a:t>
          </a:r>
          <a:endParaRPr lang="ru-RU" sz="1400" b="1" dirty="0"/>
        </a:p>
      </dgm:t>
    </dgm:pt>
    <dgm:pt modelId="{34E64760-8634-4C85-85B7-06239B189FD1}" type="parTrans" cxnId="{72BC7B6F-48C7-48CE-8051-DF6B54BBF227}">
      <dgm:prSet/>
      <dgm:spPr/>
      <dgm:t>
        <a:bodyPr/>
        <a:lstStyle/>
        <a:p>
          <a:endParaRPr lang="ru-RU"/>
        </a:p>
      </dgm:t>
    </dgm:pt>
    <dgm:pt modelId="{87F72CB8-46A3-42FA-92AC-99CDC970EA53}" type="sibTrans" cxnId="{72BC7B6F-48C7-48CE-8051-DF6B54BBF227}">
      <dgm:prSet/>
      <dgm:spPr/>
      <dgm:t>
        <a:bodyPr/>
        <a:lstStyle/>
        <a:p>
          <a:endParaRPr lang="ru-RU"/>
        </a:p>
      </dgm:t>
    </dgm:pt>
    <dgm:pt modelId="{F04D95BD-6A35-4B00-9818-C570A6E4ED6B}">
      <dgm:prSet phldrT="[Текст]" custT="1"/>
      <dgm:spPr/>
      <dgm:t>
        <a:bodyPr/>
        <a:lstStyle/>
        <a:p>
          <a:r>
            <a:rPr lang="kk-KZ" sz="1400" b="1" smtClean="0"/>
            <a:t>Инфо о степени риска</a:t>
          </a:r>
          <a:endParaRPr lang="ru-RU" sz="1400" b="1" dirty="0"/>
        </a:p>
      </dgm:t>
    </dgm:pt>
    <dgm:pt modelId="{3045A395-BB6B-499E-A594-5F5740FDB5A9}" type="parTrans" cxnId="{ECE97F2D-FCCC-4270-8F7B-8D0B1D909EA1}">
      <dgm:prSet/>
      <dgm:spPr/>
      <dgm:t>
        <a:bodyPr/>
        <a:lstStyle/>
        <a:p>
          <a:endParaRPr lang="ru-RU"/>
        </a:p>
      </dgm:t>
    </dgm:pt>
    <dgm:pt modelId="{59CED865-94B0-4AE9-8396-1AE160F4908C}" type="sibTrans" cxnId="{ECE97F2D-FCCC-4270-8F7B-8D0B1D909EA1}">
      <dgm:prSet/>
      <dgm:spPr/>
      <dgm:t>
        <a:bodyPr/>
        <a:lstStyle/>
        <a:p>
          <a:endParaRPr lang="ru-RU"/>
        </a:p>
      </dgm:t>
    </dgm:pt>
    <dgm:pt modelId="{97D778BE-1908-477C-BD67-C52C0A0F6EC2}">
      <dgm:prSet phldrT="[Текст]" custT="1"/>
      <dgm:spPr/>
      <dgm:t>
        <a:bodyPr/>
        <a:lstStyle/>
        <a:p>
          <a:r>
            <a:rPr lang="ru-RU" sz="1600" b="1" dirty="0" smtClean="0"/>
            <a:t>в </a:t>
          </a:r>
          <a:r>
            <a:rPr lang="ru-RU" sz="1600" b="1" dirty="0" err="1" smtClean="0"/>
            <a:t>web</a:t>
          </a:r>
          <a:r>
            <a:rPr lang="ru-RU" sz="1600" b="1" dirty="0" smtClean="0"/>
            <a:t>-приложение                   «Кабинет налогоплательщика»</a:t>
          </a:r>
          <a:endParaRPr lang="ru-RU" sz="1600" b="1" dirty="0"/>
        </a:p>
      </dgm:t>
    </dgm:pt>
    <dgm:pt modelId="{928FAC35-E11B-4AF3-96F9-D746D9D40291}" type="sibTrans" cxnId="{7FAE7D7F-C6B9-40EC-98D5-AA0FC4BAEB3D}">
      <dgm:prSet/>
      <dgm:spPr/>
      <dgm:t>
        <a:bodyPr/>
        <a:lstStyle/>
        <a:p>
          <a:endParaRPr lang="ru-RU"/>
        </a:p>
      </dgm:t>
    </dgm:pt>
    <dgm:pt modelId="{369FB70B-07B2-4A57-A93E-D4F1C5B08A8E}" type="parTrans" cxnId="{7FAE7D7F-C6B9-40EC-98D5-AA0FC4BAEB3D}">
      <dgm:prSet/>
      <dgm:spPr/>
      <dgm:t>
        <a:bodyPr/>
        <a:lstStyle/>
        <a:p>
          <a:endParaRPr lang="ru-RU"/>
        </a:p>
      </dgm:t>
    </dgm:pt>
    <dgm:pt modelId="{860777B8-90B8-4FEA-82CF-976801D44F3E}" type="pres">
      <dgm:prSet presAssocID="{3E405D5A-F2C6-40D2-A5B6-A5A2E77FA5DD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0D3EB2-99EE-4222-ACD5-3EF1668382B4}" type="pres">
      <dgm:prSet presAssocID="{3E405D5A-F2C6-40D2-A5B6-A5A2E77FA5DD}" presName="ellipse" presStyleLbl="trBgShp" presStyleIdx="0" presStyleCnt="1" custLinFactNeighborX="1085" custLinFactNeighborY="48771"/>
      <dgm:spPr/>
    </dgm:pt>
    <dgm:pt modelId="{EAE92524-CF21-499E-B79A-1441D43DB7EE}" type="pres">
      <dgm:prSet presAssocID="{3E405D5A-F2C6-40D2-A5B6-A5A2E77FA5DD}" presName="arrow1" presStyleLbl="fgShp" presStyleIdx="0" presStyleCnt="1"/>
      <dgm:spPr/>
    </dgm:pt>
    <dgm:pt modelId="{9E4153DF-B2AF-4A66-9DF7-7122B99228EA}" type="pres">
      <dgm:prSet presAssocID="{3E405D5A-F2C6-40D2-A5B6-A5A2E77FA5DD}" presName="rectangle" presStyleLbl="revTx" presStyleIdx="0" presStyleCnt="1" custLinFactNeighborX="-388" custLinFactNeighborY="46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7F24C1-736E-4F49-B3E4-E6A9CA449397}" type="pres">
      <dgm:prSet presAssocID="{1C5769E3-E310-4C79-A202-6C712A1956EA}" presName="item1" presStyleLbl="node1" presStyleIdx="0" presStyleCnt="3" custScaleX="101597" custLinFactNeighborX="5986" custLinFactNeighborY="439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9513DC-A809-4097-A2F5-5440DFC06179}" type="pres">
      <dgm:prSet presAssocID="{F04D95BD-6A35-4B00-9818-C570A6E4ED6B}" presName="item2" presStyleLbl="node1" presStyleIdx="1" presStyleCnt="3" custScaleX="112599" custLinFactNeighborX="8242" custLinFactNeighborY="289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3FE193-1715-4BFE-A7EE-F9A360551812}" type="pres">
      <dgm:prSet presAssocID="{97D778BE-1908-477C-BD67-C52C0A0F6EC2}" presName="item3" presStyleLbl="node1" presStyleIdx="2" presStyleCnt="3" custLinFactNeighborX="32018" custLinFactNeighborY="531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25FC22-E5C7-4CCB-BA58-25569E5AF1E7}" type="pres">
      <dgm:prSet presAssocID="{3E405D5A-F2C6-40D2-A5B6-A5A2E77FA5DD}" presName="funnel" presStyleLbl="trAlignAcc1" presStyleIdx="0" presStyleCnt="1" custLinFactNeighborX="735" custLinFactNeighborY="19357"/>
      <dgm:spPr/>
    </dgm:pt>
  </dgm:ptLst>
  <dgm:cxnLst>
    <dgm:cxn modelId="{22FE6A73-4AEE-4A51-A67D-97C48032E691}" type="presOf" srcId="{97D778BE-1908-477C-BD67-C52C0A0F6EC2}" destId="{9E4153DF-B2AF-4A66-9DF7-7122B99228EA}" srcOrd="0" destOrd="0" presId="urn:microsoft.com/office/officeart/2005/8/layout/funnel1"/>
    <dgm:cxn modelId="{5118E284-3A92-4129-94EE-117B3F6287D0}" type="presOf" srcId="{3E405D5A-F2C6-40D2-A5B6-A5A2E77FA5DD}" destId="{860777B8-90B8-4FEA-82CF-976801D44F3E}" srcOrd="0" destOrd="0" presId="urn:microsoft.com/office/officeart/2005/8/layout/funnel1"/>
    <dgm:cxn modelId="{ECE97F2D-FCCC-4270-8F7B-8D0B1D909EA1}" srcId="{3E405D5A-F2C6-40D2-A5B6-A5A2E77FA5DD}" destId="{F04D95BD-6A35-4B00-9818-C570A6E4ED6B}" srcOrd="2" destOrd="0" parTransId="{3045A395-BB6B-499E-A594-5F5740FDB5A9}" sibTransId="{59CED865-94B0-4AE9-8396-1AE160F4908C}"/>
    <dgm:cxn modelId="{72BC7B6F-48C7-48CE-8051-DF6B54BBF227}" srcId="{3E405D5A-F2C6-40D2-A5B6-A5A2E77FA5DD}" destId="{1C5769E3-E310-4C79-A202-6C712A1956EA}" srcOrd="1" destOrd="0" parTransId="{34E64760-8634-4C85-85B7-06239B189FD1}" sibTransId="{87F72CB8-46A3-42FA-92AC-99CDC970EA53}"/>
    <dgm:cxn modelId="{DC8D6EE9-F914-44D7-93BD-2F0CF1B3E24E}" type="presOf" srcId="{F04D95BD-6A35-4B00-9818-C570A6E4ED6B}" destId="{187F24C1-736E-4F49-B3E4-E6A9CA449397}" srcOrd="0" destOrd="0" presId="urn:microsoft.com/office/officeart/2005/8/layout/funnel1"/>
    <dgm:cxn modelId="{83228756-E1E2-4A5F-A39A-CE66694766CA}" srcId="{3E405D5A-F2C6-40D2-A5B6-A5A2E77FA5DD}" destId="{32FEA507-C180-4334-99F5-1B11473454DB}" srcOrd="0" destOrd="0" parTransId="{489BDCF0-F9CC-4227-A023-B31B9DF825BD}" sibTransId="{264C65E5-1729-487E-85E9-5B3D61D873E5}"/>
    <dgm:cxn modelId="{7FAE7D7F-C6B9-40EC-98D5-AA0FC4BAEB3D}" srcId="{3E405D5A-F2C6-40D2-A5B6-A5A2E77FA5DD}" destId="{97D778BE-1908-477C-BD67-C52C0A0F6EC2}" srcOrd="3" destOrd="0" parTransId="{369FB70B-07B2-4A57-A93E-D4F1C5B08A8E}" sibTransId="{928FAC35-E11B-4AF3-96F9-D746D9D40291}"/>
    <dgm:cxn modelId="{FE8F0FBF-3A29-4E5D-9BD2-D8356BE564A5}" type="presOf" srcId="{1C5769E3-E310-4C79-A202-6C712A1956EA}" destId="{539513DC-A809-4097-A2F5-5440DFC06179}" srcOrd="0" destOrd="0" presId="urn:microsoft.com/office/officeart/2005/8/layout/funnel1"/>
    <dgm:cxn modelId="{DB1F5C59-2215-4915-B6C6-56AD33E36811}" type="presOf" srcId="{32FEA507-C180-4334-99F5-1B11473454DB}" destId="{613FE193-1715-4BFE-A7EE-F9A360551812}" srcOrd="0" destOrd="0" presId="urn:microsoft.com/office/officeart/2005/8/layout/funnel1"/>
    <dgm:cxn modelId="{57B12998-400C-41D0-8648-656B32B40C97}" type="presParOf" srcId="{860777B8-90B8-4FEA-82CF-976801D44F3E}" destId="{7A0D3EB2-99EE-4222-ACD5-3EF1668382B4}" srcOrd="0" destOrd="0" presId="urn:microsoft.com/office/officeart/2005/8/layout/funnel1"/>
    <dgm:cxn modelId="{B09C19F7-A0B5-4AFE-825C-D7288EEE59D3}" type="presParOf" srcId="{860777B8-90B8-4FEA-82CF-976801D44F3E}" destId="{EAE92524-CF21-499E-B79A-1441D43DB7EE}" srcOrd="1" destOrd="0" presId="urn:microsoft.com/office/officeart/2005/8/layout/funnel1"/>
    <dgm:cxn modelId="{61986557-F77D-4D92-9ECE-E9589845F01C}" type="presParOf" srcId="{860777B8-90B8-4FEA-82CF-976801D44F3E}" destId="{9E4153DF-B2AF-4A66-9DF7-7122B99228EA}" srcOrd="2" destOrd="0" presId="urn:microsoft.com/office/officeart/2005/8/layout/funnel1"/>
    <dgm:cxn modelId="{923A433F-0F9D-4458-BEE6-3FDD0309BCCB}" type="presParOf" srcId="{860777B8-90B8-4FEA-82CF-976801D44F3E}" destId="{187F24C1-736E-4F49-B3E4-E6A9CA449397}" srcOrd="3" destOrd="0" presId="urn:microsoft.com/office/officeart/2005/8/layout/funnel1"/>
    <dgm:cxn modelId="{1B4FFC16-55E0-4849-BB17-629ADF426EEB}" type="presParOf" srcId="{860777B8-90B8-4FEA-82CF-976801D44F3E}" destId="{539513DC-A809-4097-A2F5-5440DFC06179}" srcOrd="4" destOrd="0" presId="urn:microsoft.com/office/officeart/2005/8/layout/funnel1"/>
    <dgm:cxn modelId="{BA9559B4-2403-4983-9745-1E53C3DBD84C}" type="presParOf" srcId="{860777B8-90B8-4FEA-82CF-976801D44F3E}" destId="{613FE193-1715-4BFE-A7EE-F9A360551812}" srcOrd="5" destOrd="0" presId="urn:microsoft.com/office/officeart/2005/8/layout/funnel1"/>
    <dgm:cxn modelId="{CAEAA3DF-A9A2-4AEE-AFEC-08B833698864}" type="presParOf" srcId="{860777B8-90B8-4FEA-82CF-976801D44F3E}" destId="{BF25FC22-E5C7-4CCB-BA58-25569E5AF1E7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375506-7546-4708-B430-9772716B8EAE}">
      <dsp:nvSpPr>
        <dsp:cNvPr id="0" name=""/>
        <dsp:cNvSpPr/>
      </dsp:nvSpPr>
      <dsp:spPr>
        <a:xfrm>
          <a:off x="0" y="0"/>
          <a:ext cx="80648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A29C26-BD53-4FC5-978A-AA40D6ABD3C6}">
      <dsp:nvSpPr>
        <dsp:cNvPr id="0" name=""/>
        <dsp:cNvSpPr/>
      </dsp:nvSpPr>
      <dsp:spPr>
        <a:xfrm>
          <a:off x="0" y="0"/>
          <a:ext cx="8064896" cy="1271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+mn-lt"/>
              <a:ea typeface="Tahoma" pitchFamily="34" charset="0"/>
              <a:cs typeface="Tahoma" pitchFamily="34" charset="0"/>
            </a:rPr>
            <a:t>С 1 января 2019 года налоговые органы </a:t>
          </a:r>
          <a:r>
            <a:rPr lang="ru-RU" sz="1800" kern="1200" dirty="0" smtClean="0">
              <a:latin typeface="+mn-lt"/>
              <a:ea typeface="Tahoma" pitchFamily="34" charset="0"/>
              <a:cs typeface="Tahoma" pitchFamily="34" charset="0"/>
            </a:rPr>
            <a:t>на основании анализа данных налоговой отчетности,  а также других документов и сведений о деятельности налогоплательщика </a:t>
          </a:r>
          <a:r>
            <a:rPr lang="ru-RU" sz="1800" b="1" kern="1200" dirty="0" smtClean="0">
              <a:latin typeface="+mn-lt"/>
              <a:ea typeface="Tahoma" pitchFamily="34" charset="0"/>
              <a:cs typeface="Tahoma" pitchFamily="34" charset="0"/>
            </a:rPr>
            <a:t>осуществляют: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1800" b="1" kern="1200" dirty="0" smtClean="0">
            <a:latin typeface="+mn-lt"/>
            <a:ea typeface="Tahoma" pitchFamily="34" charset="0"/>
            <a:cs typeface="Tahoma" pitchFamily="34" charset="0"/>
          </a:endParaRP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1" kern="1200" dirty="0" smtClean="0">
            <a:latin typeface="+mn-lt"/>
            <a:ea typeface="Tahoma" pitchFamily="34" charset="0"/>
            <a:cs typeface="Tahoma" pitchFamily="34" charset="0"/>
          </a:endParaRP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>
            <a:latin typeface="+mn-lt"/>
            <a:ea typeface="Tahoma" pitchFamily="34" charset="0"/>
            <a:cs typeface="Tahoma" pitchFamily="34" charset="0"/>
          </a:endParaRPr>
        </a:p>
      </dsp:txBody>
      <dsp:txXfrm>
        <a:off x="0" y="0"/>
        <a:ext cx="8064896" cy="1271656"/>
      </dsp:txXfrm>
    </dsp:sp>
    <dsp:sp modelId="{F8BDBC0E-249C-4D64-B83C-FD3E61F74B2F}">
      <dsp:nvSpPr>
        <dsp:cNvPr id="0" name=""/>
        <dsp:cNvSpPr/>
      </dsp:nvSpPr>
      <dsp:spPr>
        <a:xfrm>
          <a:off x="0" y="941331"/>
          <a:ext cx="80648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94CF32-0551-4AB4-9113-582DE381799D}">
      <dsp:nvSpPr>
        <dsp:cNvPr id="0" name=""/>
        <dsp:cNvSpPr/>
      </dsp:nvSpPr>
      <dsp:spPr>
        <a:xfrm>
          <a:off x="0" y="1017693"/>
          <a:ext cx="8064896" cy="1271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0" y="1017693"/>
        <a:ext cx="8064896" cy="12716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774F3-66C8-4B07-BD31-C22FE4F2AE07}" type="datetimeFigureOut">
              <a:rPr lang="ru-RU" smtClean="0"/>
              <a:t>21.05.2019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215C9-4999-4FE8-8BD4-1883C7CFE92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9886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9215C9-4999-4FE8-8BD4-1883C7CFE929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8644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4156-5C10-4E1F-9CA2-BDE410B50EF6}" type="datetimeFigureOut">
              <a:rPr lang="ru-RU" smtClean="0"/>
              <a:t>21.05.2019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F3D1-C088-4A88-A648-C84F318A3FE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932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4156-5C10-4E1F-9CA2-BDE410B50EF6}" type="datetimeFigureOut">
              <a:rPr lang="ru-RU" smtClean="0"/>
              <a:t>21.05.2019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F3D1-C088-4A88-A648-C84F318A3FE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4614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4156-5C10-4E1F-9CA2-BDE410B50EF6}" type="datetimeFigureOut">
              <a:rPr lang="ru-RU" smtClean="0"/>
              <a:t>21.05.2019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F3D1-C088-4A88-A648-C84F318A3FE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161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4156-5C10-4E1F-9CA2-BDE410B50EF6}" type="datetimeFigureOut">
              <a:rPr lang="ru-RU" smtClean="0"/>
              <a:t>21.05.2019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F3D1-C088-4A88-A648-C84F318A3FE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411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4156-5C10-4E1F-9CA2-BDE410B50EF6}" type="datetimeFigureOut">
              <a:rPr lang="ru-RU" smtClean="0"/>
              <a:t>21.05.2019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F3D1-C088-4A88-A648-C84F318A3FE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7285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4156-5C10-4E1F-9CA2-BDE410B50EF6}" type="datetimeFigureOut">
              <a:rPr lang="ru-RU" smtClean="0"/>
              <a:t>21.05.2019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F3D1-C088-4A88-A648-C84F318A3FE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560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4156-5C10-4E1F-9CA2-BDE410B50EF6}" type="datetimeFigureOut">
              <a:rPr lang="ru-RU" smtClean="0"/>
              <a:t>21.05.2019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F3D1-C088-4A88-A648-C84F318A3FE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362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4156-5C10-4E1F-9CA2-BDE410B50EF6}" type="datetimeFigureOut">
              <a:rPr lang="ru-RU" smtClean="0"/>
              <a:t>21.05.2019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F3D1-C088-4A88-A648-C84F318A3FE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1419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4156-5C10-4E1F-9CA2-BDE410B50EF6}" type="datetimeFigureOut">
              <a:rPr lang="ru-RU" smtClean="0"/>
              <a:t>21.05.2019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F3D1-C088-4A88-A648-C84F318A3FE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58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4156-5C10-4E1F-9CA2-BDE410B50EF6}" type="datetimeFigureOut">
              <a:rPr lang="ru-RU" smtClean="0"/>
              <a:t>21.05.2019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F3D1-C088-4A88-A648-C84F318A3FE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243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4156-5C10-4E1F-9CA2-BDE410B50EF6}" type="datetimeFigureOut">
              <a:rPr lang="ru-RU" smtClean="0"/>
              <a:t>21.05.2019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F3D1-C088-4A88-A648-C84F318A3FE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92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74156-5C10-4E1F-9CA2-BDE410B50EF6}" type="datetimeFigureOut">
              <a:rPr lang="ru-RU" smtClean="0"/>
              <a:t>21.05.2019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2F3D1-C088-4A88-A648-C84F318A3FE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4517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19D3F375-ADB7-4A9B-8AF7-D338F36E3B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3497"/>
            <a:ext cx="5591226" cy="4211004"/>
          </a:xfrm>
          <a:prstGeom prst="rect">
            <a:avLst/>
          </a:prstGeom>
        </p:spPr>
      </p:pic>
      <p:sp>
        <p:nvSpPr>
          <p:cNvPr id="11" name="Пятиугольник 4">
            <a:extLst>
              <a:ext uri="{FF2B5EF4-FFF2-40B4-BE49-F238E27FC236}">
                <a16:creationId xmlns:a16="http://schemas.microsoft.com/office/drawing/2014/main" xmlns="" id="{B0B33C20-F5B8-4194-A403-4D7A15D546A1}"/>
              </a:ext>
            </a:extLst>
          </p:cNvPr>
          <p:cNvSpPr/>
          <p:nvPr/>
        </p:nvSpPr>
        <p:spPr>
          <a:xfrm rot="10800000">
            <a:off x="4881657" y="1323498"/>
            <a:ext cx="4265649" cy="4211003"/>
          </a:xfrm>
          <a:prstGeom prst="homePlate">
            <a:avLst>
              <a:gd name="adj" fmla="val 11423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579" tIns="35790" rIns="71579" bIns="35790"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1E081FA-1F4C-4849-BE76-1BA484F756F1}"/>
              </a:ext>
            </a:extLst>
          </p:cNvPr>
          <p:cNvSpPr txBox="1"/>
          <p:nvPr/>
        </p:nvSpPr>
        <p:spPr>
          <a:xfrm>
            <a:off x="1218799" y="439154"/>
            <a:ext cx="7920880" cy="380056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r>
              <a:rPr lang="ru-RU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ДЕПАРТАМЕНТ ГОСУДАРСТВЕННЫХ ДОХОДОВ ПО Г. АЛМАТЫ КГД МФ РК</a:t>
            </a:r>
            <a:endParaRPr lang="ru-RU" sz="20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7EBC59A-0B8E-4936-AC49-7C55E97BA1ED}"/>
              </a:ext>
            </a:extLst>
          </p:cNvPr>
          <p:cNvSpPr txBox="1"/>
          <p:nvPr/>
        </p:nvSpPr>
        <p:spPr>
          <a:xfrm>
            <a:off x="4647052" y="2636912"/>
            <a:ext cx="4363438" cy="1272608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 algn="r"/>
            <a:r>
              <a:rPr lang="ru-RU" sz="260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Система управления рисками при </a:t>
            </a:r>
            <a:r>
              <a:rPr lang="ru-RU" sz="26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налоговом администрировании</a:t>
            </a:r>
            <a:endParaRPr lang="ru-RU" sz="2600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FB78D7C-1337-4D62-8228-DCF8898A03CE}"/>
              </a:ext>
            </a:extLst>
          </p:cNvPr>
          <p:cNvSpPr txBox="1"/>
          <p:nvPr/>
        </p:nvSpPr>
        <p:spPr>
          <a:xfrm>
            <a:off x="1909583" y="6228814"/>
            <a:ext cx="5413085" cy="380056"/>
          </a:xfrm>
          <a:prstGeom prst="rect">
            <a:avLst/>
          </a:prstGeom>
          <a:noFill/>
        </p:spPr>
        <p:txBody>
          <a:bodyPr wrap="square" lIns="71579" tIns="35790" rIns="71579" bIns="35790" rtlCol="0">
            <a:spAutoFit/>
          </a:bodyPr>
          <a:lstStyle/>
          <a:p>
            <a:pPr algn="ctr"/>
            <a:r>
              <a:rPr lang="ru-RU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Алматы - 2019 </a:t>
            </a:r>
            <a:r>
              <a:rPr lang="ru-RU" sz="2000" dirty="0">
                <a:ea typeface="Tahoma" panose="020B0604030504040204" pitchFamily="34" charset="0"/>
                <a:cs typeface="Tahoma" panose="020B0604030504040204" pitchFamily="34" charset="0"/>
              </a:rPr>
              <a:t>г.</a:t>
            </a:r>
          </a:p>
        </p:txBody>
      </p:sp>
      <p:pic>
        <p:nvPicPr>
          <p:cNvPr id="8" name="Рисунок 7" descr="LOGO MGD (2)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60671"/>
            <a:ext cx="1218799" cy="113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75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D5D259A4-6BAF-47F1-8902-855CEBC12CDF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000">
                <a:srgbClr val="002060">
                  <a:lumMod val="40000"/>
                  <a:lumOff val="60000"/>
                </a:srgbClr>
              </a:gs>
              <a:gs pos="100000">
                <a:srgbClr val="0070C0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5" tIns="25718" rIns="51435" bIns="25718" rtlCol="0" anchor="ctr"/>
          <a:lstStyle/>
          <a:p>
            <a:pPr algn="ctr"/>
            <a:r>
              <a:rPr lang="ru-RU" sz="2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Приоритетность </a:t>
            </a:r>
            <a:r>
              <a:rPr lang="ru-RU" sz="2200" b="1" dirty="0">
                <a:ea typeface="Tahoma" panose="020B0604030504040204" pitchFamily="34" charset="0"/>
                <a:cs typeface="Tahoma" panose="020B0604030504040204" pitchFamily="34" charset="0"/>
              </a:rPr>
              <a:t>критерия </a:t>
            </a:r>
            <a:endParaRPr lang="ru-RU" sz="2200" b="1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200" b="1" dirty="0" smtClean="0">
                <a:ea typeface="Tahoma" panose="020B0604030504040204" pitchFamily="34" charset="0"/>
                <a:cs typeface="Tahoma" panose="020B0604030504040204" pitchFamily="34" charset="0"/>
              </a:rPr>
              <a:t>Среднемесячная </a:t>
            </a:r>
            <a:r>
              <a:rPr lang="ru-RU" sz="2200" b="1" dirty="0">
                <a:ea typeface="Tahoma" panose="020B0604030504040204" pitchFamily="34" charset="0"/>
                <a:cs typeface="Tahoma" panose="020B0604030504040204" pitchFamily="34" charset="0"/>
              </a:rPr>
              <a:t>заработная плата на одного </a:t>
            </a:r>
            <a:r>
              <a:rPr lang="ru-RU" sz="2200" b="1" dirty="0" smtClean="0">
                <a:ea typeface="Tahoma" panose="020B0604030504040204" pitchFamily="34" charset="0"/>
                <a:cs typeface="Tahoma" panose="020B0604030504040204" pitchFamily="34" charset="0"/>
              </a:rPr>
              <a:t>работника</a:t>
            </a:r>
            <a:endParaRPr lang="ru-RU" sz="22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750521"/>
              </p:ext>
            </p:extLst>
          </p:nvPr>
        </p:nvGraphicFramePr>
        <p:xfrm>
          <a:off x="683568" y="1628800"/>
          <a:ext cx="8136903" cy="5047488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3313946"/>
                <a:gridCol w="2110090"/>
                <a:gridCol w="2712867"/>
              </a:tblGrid>
              <a:tr h="694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Процент </a:t>
                      </a:r>
                      <a:r>
                        <a:rPr lang="ru-RU" sz="1800" dirty="0">
                          <a:effectLst/>
                        </a:rPr>
                        <a:t>отклонения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 среднеотраслевого показателя</a:t>
                      </a:r>
                      <a:endParaRPr lang="ru-RU" sz="1800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Влияние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 степень риска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Приоритетность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</a:tr>
              <a:tr h="694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более 50 процентов</a:t>
                      </a:r>
                      <a:endParaRPr lang="ru-RU" sz="1800" b="1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отрицательное</a:t>
                      </a:r>
                      <a:endParaRPr lang="ru-RU" sz="1800" b="1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плюс 1 балл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b"/>
                </a:tc>
              </a:tr>
              <a:tr h="694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 </a:t>
                      </a:r>
                      <a:r>
                        <a:rPr lang="ru-RU" sz="1800" dirty="0" smtClean="0">
                          <a:effectLst/>
                        </a:rPr>
                        <a:t>5 </a:t>
                      </a:r>
                      <a:r>
                        <a:rPr lang="ru-RU" sz="1800" dirty="0">
                          <a:effectLst/>
                        </a:rPr>
                        <a:t>до 50 процентов</a:t>
                      </a:r>
                      <a:endParaRPr lang="ru-RU" sz="1800" b="1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отрицательное</a:t>
                      </a:r>
                      <a:endParaRPr lang="ru-RU" sz="1800" b="1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плюс 0,5 балла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b"/>
                </a:tc>
              </a:tr>
              <a:tr h="694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 минус 5 до минус </a:t>
                      </a:r>
                      <a:r>
                        <a:rPr lang="ru-RU" sz="1800" dirty="0" smtClean="0">
                          <a:effectLst/>
                        </a:rPr>
                        <a:t>50 </a:t>
                      </a:r>
                      <a:r>
                        <a:rPr lang="ru-RU" sz="1800" dirty="0">
                          <a:effectLst/>
                        </a:rPr>
                        <a:t>процентов</a:t>
                      </a:r>
                      <a:endParaRPr lang="ru-RU" sz="1800" b="1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положительное</a:t>
                      </a:r>
                      <a:endParaRPr lang="ru-RU" sz="1800" b="1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минус 0,5 балла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b"/>
                </a:tc>
              </a:tr>
              <a:tr h="930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более минус </a:t>
                      </a:r>
                      <a:r>
                        <a:rPr lang="ru-RU" sz="1800" dirty="0" smtClean="0">
                          <a:effectLst/>
                        </a:rPr>
                        <a:t>50 </a:t>
                      </a:r>
                      <a:r>
                        <a:rPr lang="ru-RU" sz="1800" dirty="0">
                          <a:effectLst/>
                        </a:rPr>
                        <a:t>процентов</a:t>
                      </a:r>
                      <a:endParaRPr lang="ru-RU" sz="1800" b="1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положительное</a:t>
                      </a:r>
                      <a:endParaRPr lang="ru-RU" sz="1800" b="1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минус 1 балл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b"/>
                </a:tc>
              </a:tr>
            </a:tbl>
          </a:graphicData>
        </a:graphic>
      </p:graphicFrame>
      <p:sp>
        <p:nvSpPr>
          <p:cNvPr id="4" name="Стрелка: пятиугольник 5">
            <a:extLst>
              <a:ext uri="{FF2B5EF4-FFF2-40B4-BE49-F238E27FC236}">
                <a16:creationId xmlns="" xmlns:a16="http://schemas.microsoft.com/office/drawing/2014/main" id="{261AAEE4-8632-49B9-9FF6-D705A5711A23}"/>
              </a:ext>
            </a:extLst>
          </p:cNvPr>
          <p:cNvSpPr/>
          <p:nvPr/>
        </p:nvSpPr>
        <p:spPr>
          <a:xfrm rot="10800000">
            <a:off x="8316416" y="0"/>
            <a:ext cx="827584" cy="908720"/>
          </a:xfrm>
          <a:prstGeom prst="homePlate">
            <a:avLst>
              <a:gd name="adj" fmla="val 24468"/>
            </a:avLst>
          </a:prstGeom>
          <a:solidFill>
            <a:srgbClr val="00206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dirty="0"/>
          </a:p>
        </p:txBody>
      </p:sp>
      <p:sp>
        <p:nvSpPr>
          <p:cNvPr id="5" name="Номер слайда 7">
            <a:extLst>
              <a:ext uri="{FF2B5EF4-FFF2-40B4-BE49-F238E27FC236}">
                <a16:creationId xmlns="" xmlns:a16="http://schemas.microsoft.com/office/drawing/2014/main" id="{5652A832-250C-4108-A77D-7B2F269A0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4448" y="317438"/>
            <a:ext cx="490878" cy="273844"/>
          </a:xfrm>
        </p:spPr>
        <p:txBody>
          <a:bodyPr/>
          <a:lstStyle/>
          <a:p>
            <a:r>
              <a:rPr lang="kk-KZ" sz="1600" b="1" dirty="0" smtClean="0">
                <a:solidFill>
                  <a:schemeClr val="bg1"/>
                </a:solidFill>
              </a:rPr>
              <a:t>10</a:t>
            </a:r>
            <a:endParaRPr lang="kk-KZ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193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Прямоугольник 124">
            <a:extLst>
              <a:ext uri="{FF2B5EF4-FFF2-40B4-BE49-F238E27FC236}">
                <a16:creationId xmlns="" xmlns:a16="http://schemas.microsoft.com/office/drawing/2014/main" id="{D5D259A4-6BAF-47F1-8902-855CEBC12CDF}"/>
              </a:ext>
            </a:extLst>
          </p:cNvPr>
          <p:cNvSpPr/>
          <p:nvPr/>
        </p:nvSpPr>
        <p:spPr>
          <a:xfrm>
            <a:off x="0" y="0"/>
            <a:ext cx="9144000" cy="613954"/>
          </a:xfrm>
          <a:prstGeom prst="rect">
            <a:avLst/>
          </a:prstGeom>
          <a:gradFill flip="none" rotWithShape="1">
            <a:gsLst>
              <a:gs pos="4000">
                <a:srgbClr val="002060">
                  <a:lumMod val="40000"/>
                  <a:lumOff val="60000"/>
                </a:srgbClr>
              </a:gs>
              <a:gs pos="100000">
                <a:srgbClr val="0070C0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26" name="Стрелка: пятиугольник 5">
            <a:extLst>
              <a:ext uri="{FF2B5EF4-FFF2-40B4-BE49-F238E27FC236}">
                <a16:creationId xmlns="" xmlns:a16="http://schemas.microsoft.com/office/drawing/2014/main" id="{261AAEE4-8632-49B9-9FF6-D705A5711A23}"/>
              </a:ext>
            </a:extLst>
          </p:cNvPr>
          <p:cNvSpPr/>
          <p:nvPr/>
        </p:nvSpPr>
        <p:spPr>
          <a:xfrm rot="10800000">
            <a:off x="8484326" y="0"/>
            <a:ext cx="659674" cy="613954"/>
          </a:xfrm>
          <a:prstGeom prst="homePlate">
            <a:avLst>
              <a:gd name="adj" fmla="val 24468"/>
            </a:avLst>
          </a:prstGeom>
          <a:solidFill>
            <a:srgbClr val="00206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dirty="0"/>
          </a:p>
        </p:txBody>
      </p:sp>
      <p:sp>
        <p:nvSpPr>
          <p:cNvPr id="127" name="Номер слайда 7">
            <a:extLst>
              <a:ext uri="{FF2B5EF4-FFF2-40B4-BE49-F238E27FC236}">
                <a16:creationId xmlns="" xmlns:a16="http://schemas.microsoft.com/office/drawing/2014/main" id="{5652A832-250C-4108-A77D-7B2F269A0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4326" y="170054"/>
            <a:ext cx="490878" cy="273844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11</a:t>
            </a:r>
            <a:endParaRPr lang="kk-KZ" sz="1600" b="1" dirty="0">
              <a:solidFill>
                <a:schemeClr val="bg1"/>
              </a:solidFill>
            </a:endParaRPr>
          </a:p>
        </p:txBody>
      </p:sp>
      <p:sp>
        <p:nvSpPr>
          <p:cNvPr id="122" name="Заголовок 1"/>
          <p:cNvSpPr txBox="1">
            <a:spLocks/>
          </p:cNvSpPr>
          <p:nvPr/>
        </p:nvSpPr>
        <p:spPr>
          <a:xfrm>
            <a:off x="55403" y="-48827"/>
            <a:ext cx="8428923" cy="662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b="1" dirty="0">
                <a:solidFill>
                  <a:schemeClr val="bg1"/>
                </a:solidFill>
                <a:latin typeface="+mn-lt"/>
                <a:ea typeface="Tahoma" pitchFamily="34" charset="0"/>
                <a:cs typeface="Tahoma" pitchFamily="34" charset="0"/>
              </a:rPr>
              <a:t>Информация, которая </a:t>
            </a:r>
            <a:r>
              <a:rPr lang="ru-RU" sz="2200" b="1" dirty="0" smtClean="0">
                <a:solidFill>
                  <a:schemeClr val="bg1"/>
                </a:solidFill>
                <a:latin typeface="+mn-lt"/>
                <a:ea typeface="Tahoma" pitchFamily="34" charset="0"/>
                <a:cs typeface="Tahoma" pitchFamily="34" charset="0"/>
              </a:rPr>
              <a:t>направлена </a:t>
            </a:r>
            <a:r>
              <a:rPr lang="ru-RU" sz="2200" b="1" dirty="0">
                <a:solidFill>
                  <a:schemeClr val="bg1"/>
                </a:solidFill>
                <a:latin typeface="+mn-lt"/>
                <a:ea typeface="Tahoma" pitchFamily="34" charset="0"/>
                <a:cs typeface="Tahoma" pitchFamily="34" charset="0"/>
              </a:rPr>
              <a:t>в КНП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200856"/>
              </p:ext>
            </p:extLst>
          </p:nvPr>
        </p:nvGraphicFramePr>
        <p:xfrm>
          <a:off x="827584" y="1484784"/>
          <a:ext cx="7531100" cy="121920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047012"/>
                <a:gridCol w="2767433"/>
                <a:gridCol w="2716655"/>
              </a:tblGrid>
              <a:tr h="8858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БИН (ИИН)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</a:rPr>
                        <a:t>Степень риска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>
                          <a:effectLst/>
                        </a:rPr>
                        <a:t>Дата актуальности данных, использованных для расчета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3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************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средняя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</a:rPr>
                        <a:t>1 января 2019 года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21" name="TextBox 120"/>
          <p:cNvSpPr txBox="1"/>
          <p:nvPr/>
        </p:nvSpPr>
        <p:spPr>
          <a:xfrm>
            <a:off x="827584" y="949370"/>
            <a:ext cx="2779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«О степени риска»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130656955"/>
              </p:ext>
            </p:extLst>
          </p:nvPr>
        </p:nvGraphicFramePr>
        <p:xfrm>
          <a:off x="1403648" y="270892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03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293356"/>
              </p:ext>
            </p:extLst>
          </p:nvPr>
        </p:nvGraphicFramePr>
        <p:xfrm>
          <a:off x="244810" y="1001321"/>
          <a:ext cx="8640960" cy="5612914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869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443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812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4839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9374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8625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5141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№ </a:t>
                      </a:r>
                      <a:r>
                        <a:rPr lang="ru-RU" sz="1200" b="1" u="none" strike="noStrike" dirty="0" smtClean="0">
                          <a:effectLst/>
                        </a:rPr>
                        <a:t>п/п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kern="1200" dirty="0">
                          <a:effectLst/>
                        </a:rPr>
                        <a:t>Критерии 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Показатель по Вашим данным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effectLst/>
                        </a:rPr>
                        <a:t>Базовый показатель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effectLst/>
                        </a:rPr>
                        <a:t>Примечание по базовому показателю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Кол-во </a:t>
                      </a:r>
                      <a:r>
                        <a:rPr lang="ru-RU" sz="1200" b="1" u="none" strike="noStrike" dirty="0">
                          <a:effectLst/>
                        </a:rPr>
                        <a:t>баллов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80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Налоговая нагрузка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5</a:t>
                      </a:r>
                      <a:r>
                        <a:rPr lang="ru-RU" sz="1200" u="none" strike="noStrike" dirty="0" smtClean="0">
                          <a:effectLst/>
                        </a:rPr>
                        <a:t>,2</a:t>
                      </a:r>
                      <a:r>
                        <a:rPr lang="ru-RU" sz="1200" u="none" strike="noStrike" dirty="0">
                          <a:effectLst/>
                        </a:rPr>
                        <a:t>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 smtClean="0">
                          <a:effectLst/>
                        </a:rPr>
                        <a:t>7,5%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 smtClean="0">
                          <a:effectLst/>
                        </a:rPr>
                        <a:t>Среднеотраслевой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+5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6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Среднемесячная заработная плата на одного работника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25 102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 smtClean="0">
                          <a:effectLst/>
                        </a:rPr>
                        <a:t>50</a:t>
                      </a:r>
                      <a:r>
                        <a:rPr lang="ru-RU" sz="1200" i="1" u="none" strike="noStrike" baseline="0" dirty="0" smtClean="0">
                          <a:effectLst/>
                        </a:rPr>
                        <a:t> 200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 smtClean="0">
                          <a:effectLst/>
                        </a:rPr>
                        <a:t>Средняя з/п </a:t>
                      </a:r>
                      <a:r>
                        <a:rPr lang="ru-RU" sz="1200" i="1" u="none" strike="noStrike" dirty="0">
                          <a:effectLst/>
                        </a:rPr>
                        <a:t>по </a:t>
                      </a:r>
                      <a:r>
                        <a:rPr lang="ru-RU" sz="1200" i="1" u="none" strike="noStrike" dirty="0" smtClean="0">
                          <a:effectLst/>
                        </a:rPr>
                        <a:t>отрасли в регионе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+1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52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Отражаемые в налоговой отчетности суммы расходов и доходов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0,80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 smtClean="0">
                          <a:effectLst/>
                        </a:rPr>
                        <a:t>0,98-1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 smtClean="0">
                          <a:effectLst/>
                        </a:rPr>
                        <a:t>-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88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Сделки с налогоплательщиками, имеющими взаиморасчеты </a:t>
                      </a:r>
                      <a:r>
                        <a:rPr lang="ru-RU" sz="1200" u="none" strike="noStrike" dirty="0" smtClean="0">
                          <a:effectLst/>
                        </a:rPr>
                        <a:t>с неблагонадёжными поставщиками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Да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</a:rPr>
                        <a:t> </a:t>
                      </a:r>
                      <a:r>
                        <a:rPr lang="ru-RU" sz="1200" i="1" u="none" strike="noStrike" dirty="0" smtClean="0">
                          <a:effectLst/>
                        </a:rPr>
                        <a:t>-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 smtClean="0">
                          <a:effectLst/>
                        </a:rPr>
                        <a:t>-</a:t>
                      </a:r>
                      <a:r>
                        <a:rPr lang="ru-RU" sz="1200" i="1" u="none" strike="noStrike" dirty="0">
                          <a:effectLst/>
                        </a:rPr>
                        <a:t> 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+4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52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Отражение в налоговой отчетности убытков на протяжении нескольких налоговых периодов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Да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</a:rPr>
                        <a:t> </a:t>
                      </a:r>
                      <a:r>
                        <a:rPr lang="ru-RU" sz="1200" i="1" u="none" strike="noStrike" dirty="0" smtClean="0">
                          <a:effectLst/>
                        </a:rPr>
                        <a:t>-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 smtClean="0">
                          <a:effectLst/>
                        </a:rPr>
                        <a:t>-</a:t>
                      </a:r>
                      <a:r>
                        <a:rPr lang="ru-RU" sz="1200" i="1" u="none" strike="noStrike" dirty="0">
                          <a:effectLst/>
                        </a:rPr>
                        <a:t> 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+3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763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dirty="0" smtClean="0"/>
                        <a:t>Многократное внесение изменений и дополнений в налоговую отчетность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lang="ru-RU" sz="1200" u="none" strike="noStrike" dirty="0" smtClean="0">
                          <a:effectLst/>
                        </a:rPr>
                        <a:t>Нет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 smtClean="0">
                          <a:effectLst/>
                        </a:rPr>
                        <a:t>-</a:t>
                      </a:r>
                      <a:r>
                        <a:rPr lang="ru-RU" sz="1200" i="1" u="none" strike="noStrike" dirty="0">
                          <a:effectLst/>
                        </a:rPr>
                        <a:t> 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</a:rPr>
                        <a:t> </a:t>
                      </a:r>
                      <a:r>
                        <a:rPr lang="ru-RU" sz="1200" i="1" u="none" strike="noStrike" dirty="0" smtClean="0">
                          <a:effectLst/>
                        </a:rPr>
                        <a:t>-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lang="ru-RU" sz="1200" u="none" strike="noStrike" dirty="0" smtClean="0"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97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dirty="0" smtClean="0"/>
                        <a:t>Нарушения, выявленные по камеральному контролю</a:t>
                      </a: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lang="ru-RU" sz="1200" u="none" strike="noStrike" dirty="0" smtClean="0">
                          <a:effectLst/>
                        </a:rPr>
                        <a:t>Нет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 smtClean="0">
                          <a:effectLst/>
                        </a:rPr>
                        <a:t>-</a:t>
                      </a:r>
                      <a:r>
                        <a:rPr lang="ru-RU" sz="1200" i="1" u="none" strike="noStrike" dirty="0">
                          <a:effectLst/>
                        </a:rPr>
                        <a:t> 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</a:rPr>
                        <a:t> </a:t>
                      </a:r>
                      <a:r>
                        <a:rPr lang="ru-RU" sz="1200" i="1" u="none" strike="noStrike" dirty="0" smtClean="0">
                          <a:effectLst/>
                        </a:rPr>
                        <a:t>-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0</a:t>
                      </a: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763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dirty="0" smtClean="0"/>
                        <a:t>Неоднократное приближение к предельным показателей, предоставляющим право применять СНР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r>
                        <a:rPr lang="ru-RU" sz="1200" u="none" strike="noStrike" dirty="0" smtClean="0">
                          <a:effectLst/>
                        </a:rPr>
                        <a:t>Нет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 smtClean="0">
                          <a:effectLst/>
                        </a:rPr>
                        <a:t>-</a:t>
                      </a:r>
                      <a:r>
                        <a:rPr lang="ru-RU" sz="1200" i="1" u="none" strike="noStrike" dirty="0">
                          <a:effectLst/>
                        </a:rPr>
                        <a:t> 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</a:rPr>
                        <a:t> </a:t>
                      </a:r>
                      <a:r>
                        <a:rPr lang="ru-RU" sz="1200" i="1" u="none" strike="noStrike" dirty="0" smtClean="0">
                          <a:effectLst/>
                        </a:rPr>
                        <a:t>-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0</a:t>
                      </a: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14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Выписка </a:t>
                      </a:r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счетов-фактур в электронном </a:t>
                      </a: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виде</a:t>
                      </a: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Да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</a:rPr>
                        <a:t> </a:t>
                      </a:r>
                      <a:r>
                        <a:rPr lang="ru-RU" sz="1200" i="1" u="none" strike="noStrike" dirty="0" smtClean="0">
                          <a:effectLst/>
                        </a:rPr>
                        <a:t>-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</a:rPr>
                        <a:t> </a:t>
                      </a:r>
                      <a:r>
                        <a:rPr lang="ru-RU" sz="1200" i="1" u="none" strike="noStrike" dirty="0" smtClean="0">
                          <a:effectLst/>
                        </a:rPr>
                        <a:t>-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-1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620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Применение </a:t>
                      </a:r>
                      <a:r>
                        <a:rPr lang="ru-RU" sz="1200" u="none" strike="noStrike" dirty="0" smtClean="0">
                          <a:effectLst/>
                        </a:rPr>
                        <a:t>онлайн ККМ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Да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 smtClean="0">
                          <a:effectLst/>
                        </a:rPr>
                        <a:t>-</a:t>
                      </a:r>
                      <a:r>
                        <a:rPr lang="ru-RU" sz="1200" i="1" u="none" strike="noStrike" dirty="0">
                          <a:effectLst/>
                        </a:rPr>
                        <a:t> 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>
                          <a:effectLst/>
                        </a:rPr>
                        <a:t> </a:t>
                      </a:r>
                      <a:r>
                        <a:rPr lang="ru-RU" sz="1200" i="1" u="none" strike="noStrike" dirty="0" smtClean="0">
                          <a:effectLst/>
                        </a:rPr>
                        <a:t>-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-1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dirty="0" smtClean="0"/>
                        <a:t>Применение</a:t>
                      </a:r>
                      <a:r>
                        <a:rPr lang="ru-RU" sz="1200" baseline="0" dirty="0" smtClean="0"/>
                        <a:t> ф</a:t>
                      </a:r>
                      <a:r>
                        <a:rPr lang="ru-RU" sz="1200" dirty="0" smtClean="0"/>
                        <a:t>айла проверки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Нет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 smtClean="0">
                          <a:effectLst/>
                        </a:rPr>
                        <a:t>-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 smtClean="0">
                          <a:effectLst/>
                        </a:rPr>
                        <a:t>-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dirty="0" smtClean="0"/>
                        <a:t>Применение НДС счета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Нет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 smtClean="0">
                          <a:effectLst/>
                        </a:rPr>
                        <a:t>-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 smtClean="0">
                          <a:effectLst/>
                        </a:rPr>
                        <a:t>-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</a:tr>
              <a:tr h="3391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Горизонтальный мониторинг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tx2">
                        <a:lumMod val="20000"/>
                        <a:lumOff val="80000"/>
                        <a:alpha val="2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Нет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 smtClean="0">
                          <a:effectLst/>
                        </a:rPr>
                        <a:t>-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i="1" u="none" strike="noStrike" dirty="0" smtClean="0">
                          <a:effectLst/>
                        </a:rPr>
                        <a:t>-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>
                    <a:solidFill>
                      <a:schemeClr val="accent1">
                        <a:lumMod val="20000"/>
                        <a:lumOff val="80000"/>
                        <a:alpha val="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ctr"/>
                </a:tc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D5D259A4-6BAF-47F1-8902-855CEBC12CDF}"/>
              </a:ext>
            </a:extLst>
          </p:cNvPr>
          <p:cNvSpPr/>
          <p:nvPr/>
        </p:nvSpPr>
        <p:spPr>
          <a:xfrm>
            <a:off x="0" y="0"/>
            <a:ext cx="9144000" cy="613954"/>
          </a:xfrm>
          <a:prstGeom prst="rect">
            <a:avLst/>
          </a:prstGeom>
          <a:gradFill flip="none" rotWithShape="1">
            <a:gsLst>
              <a:gs pos="4000">
                <a:srgbClr val="002060">
                  <a:lumMod val="40000"/>
                  <a:lumOff val="60000"/>
                </a:srgbClr>
              </a:gs>
              <a:gs pos="100000">
                <a:srgbClr val="0070C0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0" name="Стрелка: пятиугольник 5">
            <a:extLst>
              <a:ext uri="{FF2B5EF4-FFF2-40B4-BE49-F238E27FC236}">
                <a16:creationId xmlns="" xmlns:a16="http://schemas.microsoft.com/office/drawing/2014/main" id="{261AAEE4-8632-49B9-9FF6-D705A5711A23}"/>
              </a:ext>
            </a:extLst>
          </p:cNvPr>
          <p:cNvSpPr/>
          <p:nvPr/>
        </p:nvSpPr>
        <p:spPr>
          <a:xfrm rot="10800000">
            <a:off x="8484326" y="0"/>
            <a:ext cx="659674" cy="613954"/>
          </a:xfrm>
          <a:prstGeom prst="homePlate">
            <a:avLst>
              <a:gd name="adj" fmla="val 24468"/>
            </a:avLst>
          </a:prstGeom>
          <a:solidFill>
            <a:srgbClr val="00206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dirty="0"/>
          </a:p>
        </p:txBody>
      </p:sp>
      <p:sp>
        <p:nvSpPr>
          <p:cNvPr id="14" name="Номер слайда 7">
            <a:extLst>
              <a:ext uri="{FF2B5EF4-FFF2-40B4-BE49-F238E27FC236}">
                <a16:creationId xmlns="" xmlns:a16="http://schemas.microsoft.com/office/drawing/2014/main" id="{5652A832-250C-4108-A77D-7B2F269A0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4326" y="170054"/>
            <a:ext cx="490878" cy="273844"/>
          </a:xfrm>
        </p:spPr>
        <p:txBody>
          <a:bodyPr/>
          <a:lstStyle/>
          <a:p>
            <a:r>
              <a:rPr lang="kk-KZ" sz="1600" b="1" dirty="0" smtClean="0">
                <a:solidFill>
                  <a:schemeClr val="bg1"/>
                </a:solidFill>
              </a:rPr>
              <a:t>12</a:t>
            </a:r>
            <a:endParaRPr lang="kk-KZ" sz="1600" b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3" y="76562"/>
            <a:ext cx="80648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Информация, которая будет направлена в КНП (пример)</a:t>
            </a:r>
            <a:endParaRPr lang="ru-RU" sz="2200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636893"/>
            <a:ext cx="2706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«Об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открытых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критерия»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329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 стрелкой 6"/>
          <p:cNvCxnSpPr/>
          <p:nvPr/>
        </p:nvCxnSpPr>
        <p:spPr>
          <a:xfrm flipV="1">
            <a:off x="2357423" y="5401600"/>
            <a:ext cx="6572295" cy="27664"/>
          </a:xfrm>
          <a:prstGeom prst="straightConnector1">
            <a:avLst/>
          </a:prstGeom>
          <a:ln w="793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Левая фигурная скобка 22"/>
          <p:cNvSpPr/>
          <p:nvPr/>
        </p:nvSpPr>
        <p:spPr>
          <a:xfrm rot="16200000">
            <a:off x="2994349" y="4650750"/>
            <a:ext cx="696074" cy="2033426"/>
          </a:xfrm>
          <a:prstGeom prst="leftBrace">
            <a:avLst>
              <a:gd name="adj1" fmla="val 8333"/>
              <a:gd name="adj2" fmla="val 504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Левая фигурная скобка 28"/>
          <p:cNvSpPr/>
          <p:nvPr/>
        </p:nvSpPr>
        <p:spPr>
          <a:xfrm rot="16200000">
            <a:off x="5063514" y="4683206"/>
            <a:ext cx="556859" cy="1968514"/>
          </a:xfrm>
          <a:prstGeom prst="leftBrace">
            <a:avLst>
              <a:gd name="adj1" fmla="val 8333"/>
              <a:gd name="adj2" fmla="val 504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Левая фигурная скобка 29"/>
          <p:cNvSpPr/>
          <p:nvPr/>
        </p:nvSpPr>
        <p:spPr>
          <a:xfrm rot="16200000">
            <a:off x="7000278" y="4714956"/>
            <a:ext cx="556859" cy="1905013"/>
          </a:xfrm>
          <a:prstGeom prst="leftBrace">
            <a:avLst>
              <a:gd name="adj1" fmla="val 8333"/>
              <a:gd name="adj2" fmla="val 504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2452675" y="5945893"/>
            <a:ext cx="1651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2-ое полугодие 2018 г.</a:t>
            </a:r>
            <a:endParaRPr lang="ru-RU" sz="16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421187" y="5945894"/>
            <a:ext cx="1651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1</a:t>
            </a:r>
            <a:r>
              <a:rPr lang="ru-RU" sz="1600" b="1" dirty="0" smtClean="0"/>
              <a:t>-ое полугодие 2019 г.</a:t>
            </a:r>
            <a:endParaRPr lang="ru-RU" sz="16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6326201" y="5945893"/>
            <a:ext cx="1651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2-ое полугодие 2019 г.</a:t>
            </a:r>
            <a:endParaRPr lang="ru-RU" sz="1600" b="1" dirty="0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rot="5400000" flipH="1" flipV="1">
            <a:off x="236712" y="3231239"/>
            <a:ext cx="4177216" cy="7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23" idx="2"/>
          </p:cNvCxnSpPr>
          <p:nvPr/>
        </p:nvCxnSpPr>
        <p:spPr>
          <a:xfrm flipH="1" flipV="1">
            <a:off x="4357687" y="1142984"/>
            <a:ext cx="1412" cy="41764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16200000" flipV="1">
            <a:off x="6108895" y="3265303"/>
            <a:ext cx="4246050" cy="1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16200000" flipV="1">
            <a:off x="4203882" y="3265303"/>
            <a:ext cx="4246050" cy="1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571737" y="5072074"/>
            <a:ext cx="15240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26</a:t>
            </a:r>
            <a:r>
              <a:rPr lang="ru-RU" sz="1200" b="1" dirty="0" smtClean="0"/>
              <a:t>.</a:t>
            </a:r>
            <a:r>
              <a:rPr lang="en-US" sz="1200" b="1" dirty="0" smtClean="0"/>
              <a:t>11</a:t>
            </a:r>
            <a:r>
              <a:rPr lang="ru-RU" sz="1200" b="1" dirty="0" smtClean="0"/>
              <a:t>.18 г.</a:t>
            </a:r>
            <a:endParaRPr lang="ru-RU" sz="12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6643703" y="5072074"/>
            <a:ext cx="14605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01.07.19 г.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72001" y="5072074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01.01.19 г.</a:t>
            </a:r>
            <a:endParaRPr lang="ru-RU" sz="1200" b="1" dirty="0"/>
          </a:p>
        </p:txBody>
      </p:sp>
      <p:sp>
        <p:nvSpPr>
          <p:cNvPr id="58" name="Овал 57"/>
          <p:cNvSpPr/>
          <p:nvPr/>
        </p:nvSpPr>
        <p:spPr>
          <a:xfrm>
            <a:off x="6453202" y="3789040"/>
            <a:ext cx="1714512" cy="765681"/>
          </a:xfrm>
          <a:prstGeom prst="ellipse">
            <a:avLst/>
          </a:prstGeom>
          <a:solidFill>
            <a:schemeClr val="tx2">
              <a:lumMod val="40000"/>
              <a:lumOff val="60000"/>
              <a:alpha val="19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Очередной  расчет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60" name="Овал 59"/>
          <p:cNvSpPr/>
          <p:nvPr/>
        </p:nvSpPr>
        <p:spPr>
          <a:xfrm>
            <a:off x="4484688" y="3789040"/>
            <a:ext cx="1714512" cy="765681"/>
          </a:xfrm>
          <a:prstGeom prst="ellipse">
            <a:avLst/>
          </a:prstGeom>
          <a:solidFill>
            <a:schemeClr val="tx2">
              <a:lumMod val="40000"/>
              <a:lumOff val="60000"/>
              <a:alpha val="19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Первый расчет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2451181" y="3750693"/>
            <a:ext cx="1822787" cy="872660"/>
          </a:xfrm>
          <a:prstGeom prst="ellipse">
            <a:avLst/>
          </a:prstGeom>
          <a:solidFill>
            <a:schemeClr val="tx2">
              <a:lumMod val="40000"/>
              <a:lumOff val="60000"/>
              <a:alpha val="19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Срок пилотного  расчета</a:t>
            </a:r>
            <a:endParaRPr lang="ru-RU" sz="1200" b="1" dirty="0">
              <a:solidFill>
                <a:schemeClr val="tx1"/>
              </a:solidFill>
            </a:endParaRP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857225" y="3071810"/>
            <a:ext cx="7373989" cy="2018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857225" y="2000240"/>
            <a:ext cx="7373989" cy="4764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857225" y="1142984"/>
            <a:ext cx="7373989" cy="1547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4929191" y="1421413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 КНП</a:t>
            </a:r>
            <a:endParaRPr lang="ru-RU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6327614" y="1428736"/>
            <a:ext cx="2077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 КНП + Портал</a:t>
            </a:r>
            <a:endParaRPr lang="ru-RU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2928927" y="235743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 КНП</a:t>
            </a:r>
            <a:endParaRPr lang="ru-RU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4929191" y="235743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 КНП</a:t>
            </a:r>
            <a:endParaRPr lang="ru-RU" b="1" dirty="0"/>
          </a:p>
        </p:txBody>
      </p:sp>
      <p:sp>
        <p:nvSpPr>
          <p:cNvPr id="80" name="TextBox 79"/>
          <p:cNvSpPr txBox="1"/>
          <p:nvPr/>
        </p:nvSpPr>
        <p:spPr>
          <a:xfrm>
            <a:off x="6897705" y="2395917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в</a:t>
            </a:r>
            <a:r>
              <a:rPr lang="ru-RU" b="1" dirty="0" smtClean="0"/>
              <a:t> КНП</a:t>
            </a:r>
            <a:endParaRPr lang="ru-RU" b="1" dirty="0"/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rot="5400000" flipH="1" flipV="1">
            <a:off x="-1285562" y="3285771"/>
            <a:ext cx="4286280" cy="7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10800000">
            <a:off x="857225" y="5429264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747437" y="2024060"/>
            <a:ext cx="15240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«Об открытых критерия»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79137" y="1282913"/>
            <a:ext cx="1462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«О степени риска»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2" name="Стрелка вверх 91"/>
          <p:cNvSpPr/>
          <p:nvPr/>
        </p:nvSpPr>
        <p:spPr>
          <a:xfrm rot="10800000">
            <a:off x="3143241" y="4714884"/>
            <a:ext cx="357190" cy="285752"/>
          </a:xfrm>
          <a:prstGeom prst="up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4" name="Стрелка вверх 93"/>
          <p:cNvSpPr/>
          <p:nvPr/>
        </p:nvSpPr>
        <p:spPr>
          <a:xfrm rot="10800000">
            <a:off x="5214943" y="4714884"/>
            <a:ext cx="357190" cy="285752"/>
          </a:xfrm>
          <a:prstGeom prst="up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5" name="Стрелка вверх 94"/>
          <p:cNvSpPr/>
          <p:nvPr/>
        </p:nvSpPr>
        <p:spPr>
          <a:xfrm rot="10800000">
            <a:off x="7143769" y="4714884"/>
            <a:ext cx="357190" cy="285752"/>
          </a:xfrm>
          <a:prstGeom prst="up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7" name="Умножение 96"/>
          <p:cNvSpPr/>
          <p:nvPr/>
        </p:nvSpPr>
        <p:spPr>
          <a:xfrm>
            <a:off x="3063867" y="1454558"/>
            <a:ext cx="428628" cy="343510"/>
          </a:xfrm>
          <a:prstGeom prst="mathMultiply">
            <a:avLst/>
          </a:prstGeom>
          <a:solidFill>
            <a:schemeClr val="tx1">
              <a:lumMod val="75000"/>
              <a:lumOff val="25000"/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="" xmlns:a16="http://schemas.microsoft.com/office/drawing/2014/main" id="{D5D259A4-6BAF-47F1-8902-855CEBC12CDF}"/>
              </a:ext>
            </a:extLst>
          </p:cNvPr>
          <p:cNvSpPr/>
          <p:nvPr/>
        </p:nvSpPr>
        <p:spPr>
          <a:xfrm>
            <a:off x="0" y="0"/>
            <a:ext cx="9144000" cy="613954"/>
          </a:xfrm>
          <a:prstGeom prst="rect">
            <a:avLst/>
          </a:prstGeom>
          <a:gradFill flip="none" rotWithShape="1">
            <a:gsLst>
              <a:gs pos="4000">
                <a:srgbClr val="002060">
                  <a:lumMod val="40000"/>
                  <a:lumOff val="60000"/>
                </a:srgbClr>
              </a:gs>
              <a:gs pos="100000">
                <a:srgbClr val="0070C0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46" name="Стрелка: пятиугольник 5">
            <a:extLst>
              <a:ext uri="{FF2B5EF4-FFF2-40B4-BE49-F238E27FC236}">
                <a16:creationId xmlns="" xmlns:a16="http://schemas.microsoft.com/office/drawing/2014/main" id="{261AAEE4-8632-49B9-9FF6-D705A5711A23}"/>
              </a:ext>
            </a:extLst>
          </p:cNvPr>
          <p:cNvSpPr/>
          <p:nvPr/>
        </p:nvSpPr>
        <p:spPr>
          <a:xfrm rot="10800000">
            <a:off x="8484326" y="0"/>
            <a:ext cx="659674" cy="613954"/>
          </a:xfrm>
          <a:prstGeom prst="homePlate">
            <a:avLst>
              <a:gd name="adj" fmla="val 24468"/>
            </a:avLst>
          </a:prstGeom>
          <a:solidFill>
            <a:srgbClr val="00206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dirty="0"/>
          </a:p>
        </p:txBody>
      </p:sp>
      <p:sp>
        <p:nvSpPr>
          <p:cNvPr id="52" name="Номер слайда 7">
            <a:extLst>
              <a:ext uri="{FF2B5EF4-FFF2-40B4-BE49-F238E27FC236}">
                <a16:creationId xmlns="" xmlns:a16="http://schemas.microsoft.com/office/drawing/2014/main" id="{5652A832-250C-4108-A77D-7B2F269A0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927" y="170054"/>
            <a:ext cx="490878" cy="273844"/>
          </a:xfrm>
        </p:spPr>
        <p:txBody>
          <a:bodyPr/>
          <a:lstStyle/>
          <a:p>
            <a:r>
              <a:rPr lang="kk-KZ" sz="1600" b="1" dirty="0" smtClean="0">
                <a:solidFill>
                  <a:schemeClr val="bg1"/>
                </a:solidFill>
              </a:rPr>
              <a:t>12</a:t>
            </a:r>
            <a:endParaRPr lang="kk-KZ" sz="1600" b="1" dirty="0">
              <a:solidFill>
                <a:schemeClr val="bg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15389" y="87015"/>
            <a:ext cx="760102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График информирования налогоплательщиков</a:t>
            </a:r>
            <a:endParaRPr lang="ru-RU" sz="2200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68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977855397"/>
              </p:ext>
            </p:extLst>
          </p:nvPr>
        </p:nvGraphicFramePr>
        <p:xfrm>
          <a:off x="631016" y="1021830"/>
          <a:ext cx="8064896" cy="2543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D5D259A4-6BAF-47F1-8902-855CEBC12CDF}"/>
              </a:ext>
            </a:extLst>
          </p:cNvPr>
          <p:cNvSpPr/>
          <p:nvPr/>
        </p:nvSpPr>
        <p:spPr>
          <a:xfrm>
            <a:off x="0" y="0"/>
            <a:ext cx="9144000" cy="613954"/>
          </a:xfrm>
          <a:prstGeom prst="rect">
            <a:avLst/>
          </a:prstGeom>
          <a:gradFill flip="none" rotWithShape="1">
            <a:gsLst>
              <a:gs pos="4000">
                <a:srgbClr val="002060">
                  <a:lumMod val="40000"/>
                  <a:lumOff val="60000"/>
                </a:srgbClr>
              </a:gs>
              <a:gs pos="100000">
                <a:srgbClr val="0070C0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8" name="Стрелка: пятиугольник 5">
            <a:extLst>
              <a:ext uri="{FF2B5EF4-FFF2-40B4-BE49-F238E27FC236}">
                <a16:creationId xmlns="" xmlns:a16="http://schemas.microsoft.com/office/drawing/2014/main" id="{261AAEE4-8632-49B9-9FF6-D705A5711A23}"/>
              </a:ext>
            </a:extLst>
          </p:cNvPr>
          <p:cNvSpPr/>
          <p:nvPr/>
        </p:nvSpPr>
        <p:spPr>
          <a:xfrm rot="10800000">
            <a:off x="8484326" y="0"/>
            <a:ext cx="659674" cy="613954"/>
          </a:xfrm>
          <a:prstGeom prst="homePlate">
            <a:avLst>
              <a:gd name="adj" fmla="val 24468"/>
            </a:avLst>
          </a:prstGeom>
          <a:solidFill>
            <a:srgbClr val="00206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dirty="0"/>
          </a:p>
        </p:txBody>
      </p:sp>
      <p:sp>
        <p:nvSpPr>
          <p:cNvPr id="19" name="Номер слайда 7">
            <a:extLst>
              <a:ext uri="{FF2B5EF4-FFF2-40B4-BE49-F238E27FC236}">
                <a16:creationId xmlns="" xmlns:a16="http://schemas.microsoft.com/office/drawing/2014/main" id="{5652A832-250C-4108-A77D-7B2F269A0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4326" y="170054"/>
            <a:ext cx="490878" cy="273844"/>
          </a:xfrm>
        </p:spPr>
        <p:txBody>
          <a:bodyPr/>
          <a:lstStyle/>
          <a:p>
            <a:fld id="{DDC6865E-2C05-4AB0-98CD-FF962F2398B6}" type="slidenum">
              <a:rPr lang="kk-KZ" sz="1600" b="1" smtClean="0">
                <a:solidFill>
                  <a:schemeClr val="bg1"/>
                </a:solidFill>
              </a:rPr>
              <a:t>2</a:t>
            </a:fld>
            <a:endParaRPr lang="kk-KZ" sz="1600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3381" y="76562"/>
            <a:ext cx="760102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Внесены изменения в налоговое законодательство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4445" y="2260084"/>
            <a:ext cx="4968552" cy="31851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04048" y="4912965"/>
            <a:ext cx="1120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/>
              <a:t>низкий</a:t>
            </a:r>
            <a:endParaRPr lang="ru-RU" sz="2000" b="1" dirty="0"/>
          </a:p>
        </p:txBody>
      </p:sp>
      <p:sp>
        <p:nvSpPr>
          <p:cNvPr id="9" name="TextBox 8"/>
          <p:cNvSpPr txBox="1"/>
          <p:nvPr/>
        </p:nvSpPr>
        <p:spPr>
          <a:xfrm rot="532025">
            <a:off x="4791984" y="4132511"/>
            <a:ext cx="1120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/>
              <a:t>средний</a:t>
            </a:r>
            <a:endParaRPr lang="ru-RU" sz="2000" b="1" dirty="0"/>
          </a:p>
        </p:txBody>
      </p:sp>
      <p:sp>
        <p:nvSpPr>
          <p:cNvPr id="10" name="TextBox 9"/>
          <p:cNvSpPr txBox="1"/>
          <p:nvPr/>
        </p:nvSpPr>
        <p:spPr>
          <a:xfrm rot="1926080">
            <a:off x="5333234" y="3404739"/>
            <a:ext cx="1272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/>
              <a:t>высокий</a:t>
            </a:r>
            <a:endParaRPr lang="ru-RU" sz="2000" b="1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292465" y="2708920"/>
            <a:ext cx="3584893" cy="1198961"/>
            <a:chOff x="0" y="1368154"/>
            <a:chExt cx="8064896" cy="1198961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0" y="1368154"/>
              <a:ext cx="8064896" cy="1198961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рямоугольник 13"/>
            <p:cNvSpPr/>
            <p:nvPr/>
          </p:nvSpPr>
          <p:spPr>
            <a:xfrm>
              <a:off x="0" y="1368154"/>
              <a:ext cx="8064896" cy="11989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285750" lvl="0" indent="-28575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Char char="Ø"/>
              </a:pPr>
              <a:r>
                <a:rPr lang="ru-RU" u="none" kern="1200" dirty="0" smtClean="0">
                  <a:ea typeface="Tahoma" pitchFamily="34" charset="0"/>
                  <a:cs typeface="Tahoma" pitchFamily="34" charset="0"/>
                </a:rPr>
                <a:t>категорирование налогоплательщиков </a:t>
              </a:r>
              <a:r>
                <a:rPr lang="ru-RU" kern="1200" dirty="0" smtClean="0">
                  <a:ea typeface="Tahoma" pitchFamily="34" charset="0"/>
                  <a:cs typeface="Tahoma" pitchFamily="34" charset="0"/>
                </a:rPr>
                <a:t>путем отнесения их деятельности к категориям </a:t>
              </a:r>
              <a:r>
                <a:rPr lang="ru-RU" u="sng" kern="1200" dirty="0" smtClean="0">
                  <a:solidFill>
                    <a:schemeClr val="tx1"/>
                  </a:solidFill>
                  <a:ea typeface="Tahoma" pitchFamily="34" charset="0"/>
                  <a:cs typeface="Tahoma" pitchFamily="34" charset="0"/>
                </a:rPr>
                <a:t>низкой</a:t>
              </a:r>
              <a:r>
                <a:rPr lang="ru-RU" kern="1200" dirty="0" smtClean="0">
                  <a:ea typeface="Tahoma" pitchFamily="34" charset="0"/>
                  <a:cs typeface="Tahoma" pitchFamily="34" charset="0"/>
                </a:rPr>
                <a:t>, </a:t>
              </a:r>
              <a:r>
                <a:rPr lang="ru-RU" u="sng" kern="1200" dirty="0" smtClean="0">
                  <a:ea typeface="Tahoma" pitchFamily="34" charset="0"/>
                  <a:cs typeface="Tahoma" pitchFamily="34" charset="0"/>
                </a:rPr>
                <a:t>средней</a:t>
              </a:r>
              <a:r>
                <a:rPr lang="ru-RU" kern="1200" dirty="0" smtClean="0">
                  <a:ea typeface="Tahoma" pitchFamily="34" charset="0"/>
                  <a:cs typeface="Tahoma" pitchFamily="34" charset="0"/>
                </a:rPr>
                <a:t> или </a:t>
              </a:r>
              <a:r>
                <a:rPr lang="ru-RU" u="sng" kern="1200" dirty="0" smtClean="0">
                  <a:ea typeface="Tahoma" pitchFamily="34" charset="0"/>
                  <a:cs typeface="Tahoma" pitchFamily="34" charset="0"/>
                </a:rPr>
                <a:t>высокой</a:t>
              </a:r>
              <a:r>
                <a:rPr lang="ru-RU" kern="1200" dirty="0" smtClean="0">
                  <a:ea typeface="Tahoma" pitchFamily="34" charset="0"/>
                  <a:cs typeface="Tahoma" pitchFamily="34" charset="0"/>
                </a:rPr>
                <a:t> степени риска</a:t>
              </a:r>
              <a:endParaRPr lang="ru-RU" kern="1200" dirty="0"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271148" y="4374356"/>
            <a:ext cx="35283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ea typeface="Tahoma" pitchFamily="34" charset="0"/>
                <a:cs typeface="Tahoma" pitchFamily="34" charset="0"/>
              </a:rPr>
              <a:t>дифференцированное применение мер </a:t>
            </a:r>
            <a:r>
              <a:rPr lang="ru-RU" u="sng" dirty="0">
                <a:ea typeface="Tahoma" pitchFamily="34" charset="0"/>
                <a:cs typeface="Tahoma" pitchFamily="34" charset="0"/>
              </a:rPr>
              <a:t>налогового администрирования</a:t>
            </a:r>
            <a:r>
              <a:rPr lang="ru-RU" dirty="0">
                <a:ea typeface="Tahoma" pitchFamily="34" charset="0"/>
                <a:cs typeface="Tahoma" pitchFamily="34" charset="0"/>
              </a:rPr>
              <a:t> в случаях, установленных  Налоговым кодексом </a:t>
            </a:r>
          </a:p>
        </p:txBody>
      </p:sp>
    </p:spTree>
    <p:extLst>
      <p:ext uri="{BB962C8B-B14F-4D97-AF65-F5344CB8AC3E}">
        <p14:creationId xmlns:p14="http://schemas.microsoft.com/office/powerpoint/2010/main" val="83291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935233"/>
              </p:ext>
            </p:extLst>
          </p:nvPr>
        </p:nvGraphicFramePr>
        <p:xfrm>
          <a:off x="107504" y="764704"/>
          <a:ext cx="9001000" cy="5749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94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10268">
                  <a:extLst>
                    <a:ext uri="{9D8B030D-6E8A-4147-A177-3AD203B41FA5}">
                      <a16:colId xmlns="" xmlns:a16="http://schemas.microsoft.com/office/drawing/2014/main" val="1190022919"/>
                    </a:ext>
                  </a:extLst>
                </a:gridCol>
                <a:gridCol w="878147">
                  <a:extLst>
                    <a:ext uri="{9D8B030D-6E8A-4147-A177-3AD203B41FA5}">
                      <a16:colId xmlns="" xmlns:a16="http://schemas.microsoft.com/office/drawing/2014/main" val="667802786"/>
                    </a:ext>
                  </a:extLst>
                </a:gridCol>
                <a:gridCol w="878147">
                  <a:extLst>
                    <a:ext uri="{9D8B030D-6E8A-4147-A177-3AD203B41FA5}">
                      <a16:colId xmlns="" xmlns:a16="http://schemas.microsoft.com/office/drawing/2014/main" val="3937213391"/>
                    </a:ext>
                  </a:extLst>
                </a:gridCol>
                <a:gridCol w="804967">
                  <a:extLst>
                    <a:ext uri="{9D8B030D-6E8A-4147-A177-3AD203B41FA5}">
                      <a16:colId xmlns="" xmlns:a16="http://schemas.microsoft.com/office/drawing/2014/main" val="4267785447"/>
                    </a:ext>
                  </a:extLst>
                </a:gridCol>
              </a:tblGrid>
              <a:tr h="498483"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Сферы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налогового администрирования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8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8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Действие в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зависимости от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степени риска НП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8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11321925"/>
                  </a:ext>
                </a:extLst>
              </a:tr>
              <a:tr h="414506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="1" dirty="0" smtClean="0">
                          <a:latin typeface="+mn-lt"/>
                          <a:cs typeface="Arial" panose="020B0604020202020204" pitchFamily="34" charset="0"/>
                        </a:rPr>
                        <a:t>высокая</a:t>
                      </a:r>
                      <a:endParaRPr lang="ru-RU" sz="145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="1" dirty="0" smtClean="0">
                          <a:latin typeface="+mn-lt"/>
                          <a:cs typeface="Arial" panose="020B0604020202020204" pitchFamily="34" charset="0"/>
                        </a:rPr>
                        <a:t>средняя</a:t>
                      </a:r>
                      <a:endParaRPr lang="ru-RU" sz="145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50" b="1" dirty="0" smtClean="0">
                          <a:latin typeface="+mn-lt"/>
                          <a:cs typeface="Arial" panose="020B0604020202020204" pitchFamily="34" charset="0"/>
                        </a:rPr>
                        <a:t>низкая</a:t>
                      </a:r>
                      <a:endParaRPr lang="ru-RU" sz="145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8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82817910"/>
                  </a:ext>
                </a:extLst>
              </a:tr>
              <a:tr h="414506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Прекращение деятельности и государственные услуги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296" marR="8296" marT="8296" marB="0" anchor="ctr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08000"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прекращение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деятельности отдельных категорий ИП </a:t>
                      </a:r>
                      <a:r>
                        <a:rPr lang="ru-RU" sz="1400" b="0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 упрощенном порядке</a:t>
                      </a:r>
                      <a:endParaRPr lang="ru-RU" sz="1400" b="0" i="0" u="sng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296" marR="8296" marT="829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 typeface="Wingdings" panose="05000000000000000000" pitchFamily="2" charset="2"/>
                        <a:buNone/>
                      </a:pP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×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3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2000" b="1" baseline="0" dirty="0" smtClean="0">
                          <a:latin typeface="+mn-lt"/>
                        </a:rPr>
                        <a:t> 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2000" b="1" dirty="0" smtClean="0">
                          <a:latin typeface="+mn-lt"/>
                        </a:rPr>
                        <a:t> 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marL="8296" marR="8296" marT="829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9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9722587"/>
                  </a:ext>
                </a:extLst>
              </a:tr>
              <a:tr h="414506">
                <a:tc v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08000"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подача </a:t>
                      </a:r>
                      <a:r>
                        <a:rPr lang="ru-RU" sz="1400" b="0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 электронном виде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заявления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рег.учете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 НДС</a:t>
                      </a:r>
                    </a:p>
                  </a:txBody>
                  <a:tcPr marL="8296" marR="8296" marT="829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 typeface="Wingdings" panose="05000000000000000000" pitchFamily="2" charset="2"/>
                        <a:buNone/>
                      </a:pP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×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3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2000" b="1" dirty="0" smtClean="0">
                          <a:latin typeface="+mn-lt"/>
                        </a:rPr>
                        <a:t> 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2000" b="1" dirty="0" smtClean="0">
                          <a:latin typeface="+mn-lt"/>
                        </a:rPr>
                        <a:t> 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9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0610073"/>
                  </a:ext>
                </a:extLst>
              </a:tr>
              <a:tr h="414506"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Представление налоговой отчётности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296" marR="8296" marT="8296" marB="0" anchor="ctr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1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08000"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продление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представления налоговой отчетности</a:t>
                      </a: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1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 typeface="Wingdings" panose="05000000000000000000" pitchFamily="2" charset="2"/>
                        <a:buNone/>
                      </a:pP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×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3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2000" b="1" dirty="0" smtClean="0">
                          <a:latin typeface="+mn-lt"/>
                        </a:rPr>
                        <a:t> 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2000" b="1" dirty="0" smtClean="0">
                          <a:latin typeface="+mn-lt"/>
                        </a:rPr>
                        <a:t> 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9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9621226"/>
                  </a:ext>
                </a:extLst>
              </a:tr>
              <a:tr h="414506">
                <a:tc v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08000"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срок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представления налоговой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отчетности по всем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налогам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продлевается на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период не более 30 дней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1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 typeface="Wingdings" panose="05000000000000000000" pitchFamily="2" charset="2"/>
                        <a:buNone/>
                      </a:pP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×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3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 typeface="Wingdings" panose="05000000000000000000" pitchFamily="2" charset="2"/>
                        <a:buNone/>
                      </a:pP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×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>
                          <a:latin typeface="+mn-lt"/>
                        </a:rPr>
                        <a:t> </a:t>
                      </a:r>
                      <a:endParaRPr lang="ru-RU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9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382444"/>
                  </a:ext>
                </a:extLst>
              </a:tr>
              <a:tr h="414506">
                <a:tc v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08000"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приостановление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(продление, возобновление) представления налоговой отчетности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1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 typeface="Wingdings" panose="05000000000000000000" pitchFamily="2" charset="2"/>
                        <a:buNone/>
                      </a:pP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×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3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 font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kk-KZ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>
                          <a:latin typeface="+mn-lt"/>
                        </a:rPr>
                        <a:t> </a:t>
                      </a:r>
                      <a:endParaRPr lang="ru-RU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9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1868047"/>
                  </a:ext>
                </a:extLst>
              </a:tr>
              <a:tr h="414506">
                <a:tc rowSpan="6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Способы обеспечения исполнения налогового обязательства (взыскание)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296" marR="8296" marT="8296" marB="0" anchor="ctr">
                    <a:lnL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08000"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направление </a:t>
                      </a:r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уведомления о погашении налоговой задолженности </a:t>
                      </a: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>
                          <a:latin typeface="+mn-lt"/>
                        </a:rPr>
                        <a:t> </a:t>
                      </a:r>
                      <a:endParaRPr lang="ru-RU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3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>
                          <a:latin typeface="+mn-lt"/>
                        </a:rPr>
                        <a:t> </a:t>
                      </a:r>
                      <a:endParaRPr lang="ru-RU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×</a:t>
                      </a:r>
                      <a:r>
                        <a:rPr lang="en-US" dirty="0" smtClean="0">
                          <a:latin typeface="+mn-lt"/>
                        </a:rPr>
                        <a:t> </a:t>
                      </a:r>
                      <a:endParaRPr lang="ru-RU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9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9392914"/>
                  </a:ext>
                </a:extLst>
              </a:tr>
              <a:tr h="414506">
                <a:tc v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08000"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приостановление </a:t>
                      </a:r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расходных операций по банковским счетам, по кассе </a:t>
                      </a: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>
                          <a:latin typeface="+mn-lt"/>
                        </a:rPr>
                        <a:t> </a:t>
                      </a:r>
                      <a:endParaRPr lang="ru-RU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3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>
                          <a:latin typeface="+mn-lt"/>
                        </a:rPr>
                        <a:t> </a:t>
                      </a:r>
                      <a:endParaRPr lang="ru-RU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×</a:t>
                      </a:r>
                      <a:r>
                        <a:rPr lang="en-US" dirty="0" smtClean="0">
                          <a:latin typeface="+mn-lt"/>
                        </a:rPr>
                        <a:t> </a:t>
                      </a:r>
                      <a:endParaRPr lang="ru-RU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9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8188764"/>
                  </a:ext>
                </a:extLst>
              </a:tr>
              <a:tr h="414506">
                <a:tc v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08000"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ограничение </a:t>
                      </a:r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в распоряжении имуществом </a:t>
                      </a: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>
                          <a:latin typeface="+mn-lt"/>
                        </a:rPr>
                        <a:t> </a:t>
                      </a:r>
                      <a:endParaRPr lang="ru-RU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3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>
                          <a:latin typeface="+mn-lt"/>
                        </a:rPr>
                        <a:t> </a:t>
                      </a:r>
                      <a:endParaRPr lang="ru-RU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×</a:t>
                      </a:r>
                      <a:r>
                        <a:rPr lang="en-US" dirty="0" smtClean="0">
                          <a:latin typeface="+mn-lt"/>
                        </a:rPr>
                        <a:t>  </a:t>
                      </a:r>
                      <a:endParaRPr lang="ru-RU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9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54504675"/>
                  </a:ext>
                </a:extLst>
              </a:tr>
              <a:tr h="414506">
                <a:tc v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08000"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взыскание </a:t>
                      </a:r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с банковских счетов</a:t>
                      </a: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>
                          <a:latin typeface="+mn-lt"/>
                        </a:rPr>
                        <a:t> </a:t>
                      </a:r>
                      <a:endParaRPr lang="ru-RU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3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>
                          <a:latin typeface="+mn-lt"/>
                        </a:rPr>
                        <a:t> </a:t>
                      </a:r>
                      <a:endParaRPr lang="ru-RU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×</a:t>
                      </a:r>
                      <a:r>
                        <a:rPr lang="en-US" dirty="0" smtClean="0">
                          <a:latin typeface="+mn-lt"/>
                        </a:rPr>
                        <a:t>  </a:t>
                      </a:r>
                      <a:endParaRPr lang="ru-RU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9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50322272"/>
                  </a:ext>
                </a:extLst>
              </a:tr>
              <a:tr h="414506">
                <a:tc v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08000"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взыскание </a:t>
                      </a:r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со счетов дебиторов</a:t>
                      </a: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>
                          <a:latin typeface="+mn-lt"/>
                        </a:rPr>
                        <a:t> </a:t>
                      </a:r>
                      <a:endParaRPr lang="ru-RU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3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>
                          <a:latin typeface="+mn-lt"/>
                        </a:rPr>
                        <a:t> </a:t>
                      </a:r>
                      <a:endParaRPr lang="ru-RU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×</a:t>
                      </a:r>
                      <a:r>
                        <a:rPr lang="en-US" dirty="0" smtClean="0">
                          <a:latin typeface="+mn-lt"/>
                        </a:rPr>
                        <a:t>  </a:t>
                      </a:r>
                      <a:endParaRPr lang="ru-RU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9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3711074"/>
                  </a:ext>
                </a:extLst>
              </a:tr>
              <a:tr h="414506">
                <a:tc vMerge="1">
                  <a:txBody>
                    <a:bodyPr/>
                    <a:lstStyle/>
                    <a:p>
                      <a:pPr algn="l" fontAlgn="ctr"/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08000" algn="l" fontAlgn="ctr"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в</a:t>
                      </a: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зыскание </a:t>
                      </a:r>
                      <a:r>
                        <a:rPr lang="ru-RU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за счет реализации ограниченного в распоряжении имущества </a:t>
                      </a: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  <a:alpha val="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>
                          <a:latin typeface="+mn-lt"/>
                        </a:rPr>
                        <a:t> </a:t>
                      </a:r>
                      <a:endParaRPr lang="ru-RU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3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>
                          <a:latin typeface="+mn-lt"/>
                        </a:rPr>
                        <a:t> </a:t>
                      </a:r>
                      <a:endParaRPr lang="ru-RU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×</a:t>
                      </a:r>
                      <a:r>
                        <a:rPr lang="en-US" dirty="0" smtClean="0">
                          <a:latin typeface="+mn-lt"/>
                        </a:rPr>
                        <a:t>  </a:t>
                      </a:r>
                      <a:endParaRPr lang="ru-RU" dirty="0">
                        <a:latin typeface="+mn-lt"/>
                      </a:endParaRPr>
                    </a:p>
                  </a:txBody>
                  <a:tcPr marL="8296" marR="8296" marT="82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9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84008567"/>
                  </a:ext>
                </a:extLst>
              </a:tr>
            </a:tbl>
          </a:graphicData>
        </a:graphic>
      </p:graphicFrame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D5D259A4-6BAF-47F1-8902-855CEBC12CDF}"/>
              </a:ext>
            </a:extLst>
          </p:cNvPr>
          <p:cNvSpPr/>
          <p:nvPr/>
        </p:nvSpPr>
        <p:spPr>
          <a:xfrm>
            <a:off x="0" y="0"/>
            <a:ext cx="9144000" cy="613954"/>
          </a:xfrm>
          <a:prstGeom prst="rect">
            <a:avLst/>
          </a:prstGeom>
          <a:gradFill flip="none" rotWithShape="1">
            <a:gsLst>
              <a:gs pos="4000">
                <a:srgbClr val="002060">
                  <a:lumMod val="40000"/>
                  <a:lumOff val="60000"/>
                </a:srgbClr>
              </a:gs>
              <a:gs pos="100000">
                <a:srgbClr val="0070C0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2" name="Стрелка: пятиугольник 5">
            <a:extLst>
              <a:ext uri="{FF2B5EF4-FFF2-40B4-BE49-F238E27FC236}">
                <a16:creationId xmlns="" xmlns:a16="http://schemas.microsoft.com/office/drawing/2014/main" id="{261AAEE4-8632-49B9-9FF6-D705A5711A23}"/>
              </a:ext>
            </a:extLst>
          </p:cNvPr>
          <p:cNvSpPr/>
          <p:nvPr/>
        </p:nvSpPr>
        <p:spPr>
          <a:xfrm rot="10800000">
            <a:off x="8484326" y="0"/>
            <a:ext cx="659674" cy="613954"/>
          </a:xfrm>
          <a:prstGeom prst="homePlate">
            <a:avLst>
              <a:gd name="adj" fmla="val 24468"/>
            </a:avLst>
          </a:prstGeom>
          <a:solidFill>
            <a:srgbClr val="00206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dirty="0"/>
          </a:p>
        </p:txBody>
      </p:sp>
      <p:sp>
        <p:nvSpPr>
          <p:cNvPr id="13" name="Номер слайда 7">
            <a:extLst>
              <a:ext uri="{FF2B5EF4-FFF2-40B4-BE49-F238E27FC236}">
                <a16:creationId xmlns="" xmlns:a16="http://schemas.microsoft.com/office/drawing/2014/main" id="{5652A832-250C-4108-A77D-7B2F269A0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4326" y="170054"/>
            <a:ext cx="490878" cy="273844"/>
          </a:xfrm>
        </p:spPr>
        <p:txBody>
          <a:bodyPr/>
          <a:lstStyle/>
          <a:p>
            <a:r>
              <a:rPr lang="kk-KZ" sz="1600" b="1" dirty="0" smtClean="0">
                <a:solidFill>
                  <a:schemeClr val="bg1"/>
                </a:solidFill>
              </a:rPr>
              <a:t>3</a:t>
            </a:r>
            <a:endParaRPr lang="kk-KZ" sz="1600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1017" y="116632"/>
            <a:ext cx="820891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Налоговое администрирование с учетом категорирования</a:t>
            </a:r>
            <a:endParaRPr lang="ru-RU" sz="2200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24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D5D259A4-6BAF-47F1-8902-855CEBC12CDF}"/>
              </a:ext>
            </a:extLst>
          </p:cNvPr>
          <p:cNvSpPr/>
          <p:nvPr/>
        </p:nvSpPr>
        <p:spPr>
          <a:xfrm>
            <a:off x="0" y="0"/>
            <a:ext cx="9144000" cy="613954"/>
          </a:xfrm>
          <a:prstGeom prst="rect">
            <a:avLst/>
          </a:prstGeom>
          <a:gradFill flip="none" rotWithShape="1">
            <a:gsLst>
              <a:gs pos="4000">
                <a:srgbClr val="002060">
                  <a:lumMod val="40000"/>
                  <a:lumOff val="60000"/>
                </a:srgbClr>
              </a:gs>
              <a:gs pos="100000">
                <a:srgbClr val="0070C0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2" name="Стрелка: пятиугольник 5">
            <a:extLst>
              <a:ext uri="{FF2B5EF4-FFF2-40B4-BE49-F238E27FC236}">
                <a16:creationId xmlns="" xmlns:a16="http://schemas.microsoft.com/office/drawing/2014/main" id="{261AAEE4-8632-49B9-9FF6-D705A5711A23}"/>
              </a:ext>
            </a:extLst>
          </p:cNvPr>
          <p:cNvSpPr/>
          <p:nvPr/>
        </p:nvSpPr>
        <p:spPr>
          <a:xfrm rot="10800000">
            <a:off x="8484326" y="0"/>
            <a:ext cx="659674" cy="613954"/>
          </a:xfrm>
          <a:prstGeom prst="homePlate">
            <a:avLst>
              <a:gd name="adj" fmla="val 24468"/>
            </a:avLst>
          </a:prstGeom>
          <a:solidFill>
            <a:srgbClr val="00206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dirty="0"/>
          </a:p>
        </p:txBody>
      </p:sp>
      <p:sp>
        <p:nvSpPr>
          <p:cNvPr id="13" name="Номер слайда 7">
            <a:extLst>
              <a:ext uri="{FF2B5EF4-FFF2-40B4-BE49-F238E27FC236}">
                <a16:creationId xmlns="" xmlns:a16="http://schemas.microsoft.com/office/drawing/2014/main" id="{5652A832-250C-4108-A77D-7B2F269A0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4326" y="170054"/>
            <a:ext cx="490878" cy="273844"/>
          </a:xfrm>
        </p:spPr>
        <p:txBody>
          <a:bodyPr/>
          <a:lstStyle/>
          <a:p>
            <a:r>
              <a:rPr lang="kk-KZ" sz="16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91532"/>
            <a:ext cx="760102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Открытость для общественности</a:t>
            </a:r>
            <a:endParaRPr lang="ru-RU" sz="2200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648509605"/>
              </p:ext>
            </p:extLst>
          </p:nvPr>
        </p:nvGraphicFramePr>
        <p:xfrm>
          <a:off x="35400" y="980728"/>
          <a:ext cx="9073008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325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90750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Критерии</a:t>
            </a:r>
            <a:r>
              <a:rPr lang="ru-RU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ru-RU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0167" y="1484784"/>
            <a:ext cx="8229600" cy="485740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Правила применения системы управления рисками по критериям, не являющимся конфиденциальной информацией Утверждены</a:t>
            </a:r>
            <a:endParaRPr lang="ru-RU" dirty="0"/>
          </a:p>
          <a:p>
            <a:pPr marL="0" indent="0" algn="ctr">
              <a:buNone/>
            </a:pPr>
            <a:r>
              <a:rPr lang="ru-RU" b="1" dirty="0"/>
              <a:t>приказом Министра финансов</a:t>
            </a:r>
            <a:endParaRPr lang="ru-RU" dirty="0"/>
          </a:p>
          <a:p>
            <a:pPr marL="0" indent="0" algn="ctr">
              <a:buNone/>
            </a:pPr>
            <a:r>
              <a:rPr lang="ru-RU" b="1" dirty="0"/>
              <a:t>Республики Казахстан</a:t>
            </a:r>
            <a:endParaRPr lang="ru-RU" dirty="0"/>
          </a:p>
          <a:p>
            <a:pPr marL="0" indent="0" algn="ctr">
              <a:buNone/>
            </a:pPr>
            <a:r>
              <a:rPr lang="ru-RU" b="1" dirty="0"/>
              <a:t>от 20 февраля 2018 года № 252</a:t>
            </a: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D5D259A4-6BAF-47F1-8902-855CEBC12CDF}"/>
              </a:ext>
            </a:extLst>
          </p:cNvPr>
          <p:cNvSpPr/>
          <p:nvPr/>
        </p:nvSpPr>
        <p:spPr>
          <a:xfrm>
            <a:off x="0" y="-3169"/>
            <a:ext cx="9144000" cy="613954"/>
          </a:xfrm>
          <a:prstGeom prst="rect">
            <a:avLst/>
          </a:prstGeom>
          <a:gradFill flip="none" rotWithShape="1">
            <a:gsLst>
              <a:gs pos="4000">
                <a:srgbClr val="002060">
                  <a:lumMod val="40000"/>
                  <a:lumOff val="60000"/>
                </a:srgbClr>
              </a:gs>
              <a:gs pos="100000">
                <a:srgbClr val="0070C0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6" name="Стрелка: пятиугольник 5">
            <a:extLst>
              <a:ext uri="{FF2B5EF4-FFF2-40B4-BE49-F238E27FC236}">
                <a16:creationId xmlns="" xmlns:a16="http://schemas.microsoft.com/office/drawing/2014/main" id="{261AAEE4-8632-49B9-9FF6-D705A5711A23}"/>
              </a:ext>
            </a:extLst>
          </p:cNvPr>
          <p:cNvSpPr/>
          <p:nvPr/>
        </p:nvSpPr>
        <p:spPr>
          <a:xfrm rot="10800000">
            <a:off x="8484326" y="-3170"/>
            <a:ext cx="659674" cy="613954"/>
          </a:xfrm>
          <a:prstGeom prst="homePlate">
            <a:avLst>
              <a:gd name="adj" fmla="val 24468"/>
            </a:avLst>
          </a:prstGeom>
          <a:solidFill>
            <a:srgbClr val="00206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83299" y="88364"/>
            <a:ext cx="760102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КРИТЕРИИ</a:t>
            </a:r>
            <a:endParaRPr lang="ru-RU" sz="2200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="" xmlns:a16="http://schemas.microsoft.com/office/drawing/2014/main" id="{5652A832-250C-4108-A77D-7B2F269A0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4326" y="170054"/>
            <a:ext cx="490878" cy="273844"/>
          </a:xfrm>
        </p:spPr>
        <p:txBody>
          <a:bodyPr/>
          <a:lstStyle/>
          <a:p>
            <a:r>
              <a:rPr lang="kk-KZ" sz="1600" b="1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29675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2606" y="1580249"/>
            <a:ext cx="848047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tx2"/>
                </a:solidFill>
              </a:rPr>
              <a:t>Разработано </a:t>
            </a:r>
            <a:r>
              <a:rPr lang="ru-RU" sz="2400" b="1" dirty="0">
                <a:solidFill>
                  <a:schemeClr val="tx2"/>
                </a:solidFill>
              </a:rPr>
              <a:t>13</a:t>
            </a:r>
            <a:r>
              <a:rPr lang="ru-RU" b="1" dirty="0">
                <a:solidFill>
                  <a:schemeClr val="tx2"/>
                </a:solidFill>
              </a:rPr>
              <a:t> открытых критериев</a:t>
            </a:r>
          </a:p>
          <a:p>
            <a:pPr algn="just"/>
            <a:r>
              <a:rPr lang="kk-KZ" sz="1200" b="1" dirty="0" smtClean="0">
                <a:solidFill>
                  <a:schemeClr val="tx2"/>
                </a:solidFill>
              </a:rPr>
              <a:t>  </a:t>
            </a:r>
            <a:r>
              <a:rPr lang="kk-KZ" sz="2000" b="1" dirty="0" smtClean="0">
                <a:solidFill>
                  <a:schemeClr val="tx2"/>
                </a:solidFill>
              </a:rPr>
              <a:t> 6</a:t>
            </a:r>
            <a:r>
              <a:rPr lang="kk-KZ" sz="1600" b="1" dirty="0" smtClean="0">
                <a:solidFill>
                  <a:schemeClr val="tx2"/>
                </a:solidFill>
              </a:rPr>
              <a:t> имеющих </a:t>
            </a:r>
            <a:r>
              <a:rPr lang="ru-RU" sz="1600" b="1" dirty="0" smtClean="0">
                <a:solidFill>
                  <a:schemeClr val="tx2"/>
                </a:solidFill>
              </a:rPr>
              <a:t>отрицательное влияние</a:t>
            </a:r>
          </a:p>
          <a:p>
            <a:pPr algn="just"/>
            <a:r>
              <a:rPr lang="ru-RU" sz="1500" dirty="0" smtClean="0"/>
              <a:t>1</a:t>
            </a:r>
            <a:r>
              <a:rPr lang="en-US" sz="1500" dirty="0" smtClean="0"/>
              <a:t>) </a:t>
            </a:r>
            <a:r>
              <a:rPr lang="ru-RU" sz="1500" dirty="0" smtClean="0"/>
              <a:t>отношение </a:t>
            </a:r>
            <a:r>
              <a:rPr lang="ru-RU" sz="1500" dirty="0"/>
              <a:t>расходов и </a:t>
            </a:r>
            <a:r>
              <a:rPr lang="ru-RU" sz="1500" dirty="0" smtClean="0"/>
              <a:t>доходов –</a:t>
            </a:r>
            <a:r>
              <a:rPr lang="ru-RU" sz="1500" b="1" dirty="0" smtClean="0"/>
              <a:t>плюс 4 балла</a:t>
            </a:r>
            <a:endParaRPr lang="ru-RU" sz="1500" b="1" dirty="0"/>
          </a:p>
          <a:p>
            <a:pPr algn="just"/>
            <a:r>
              <a:rPr lang="en-US" sz="1500" dirty="0" smtClean="0"/>
              <a:t>2) </a:t>
            </a:r>
            <a:r>
              <a:rPr lang="ru-RU" sz="1500" dirty="0" smtClean="0"/>
              <a:t>сделки </a:t>
            </a:r>
            <a:r>
              <a:rPr lang="ru-RU" sz="1500" dirty="0"/>
              <a:t>с НП, имеющими взаиморасчеты с лицами, снятыми с </a:t>
            </a:r>
            <a:r>
              <a:rPr lang="ru-RU" sz="1500" dirty="0" err="1"/>
              <a:t>рег.учета</a:t>
            </a:r>
            <a:r>
              <a:rPr lang="ru-RU" sz="1500" dirty="0"/>
              <a:t> по </a:t>
            </a:r>
            <a:r>
              <a:rPr lang="ru-RU" sz="1500" dirty="0" smtClean="0"/>
              <a:t>НДС, </a:t>
            </a:r>
          </a:p>
          <a:p>
            <a:pPr algn="just"/>
            <a:r>
              <a:rPr lang="ru-RU" sz="1500" dirty="0" smtClean="0"/>
              <a:t>в </a:t>
            </a:r>
            <a:r>
              <a:rPr lang="ru-RU" sz="1500" dirty="0" err="1"/>
              <a:t>т.ч</a:t>
            </a:r>
            <a:r>
              <a:rPr lang="ru-RU" sz="1500" dirty="0"/>
              <a:t>. ликвидированными, бездействующими, </a:t>
            </a:r>
            <a:r>
              <a:rPr lang="ru-RU" sz="1500" dirty="0" smtClean="0"/>
              <a:t>банкротами – </a:t>
            </a:r>
            <a:r>
              <a:rPr lang="ru-RU" sz="1500" b="1" dirty="0" smtClean="0"/>
              <a:t>плюс 4 балла</a:t>
            </a:r>
            <a:endParaRPr lang="ru-RU" sz="1500" b="1" dirty="0"/>
          </a:p>
          <a:p>
            <a:pPr algn="just"/>
            <a:r>
              <a:rPr lang="en-US" sz="1500" dirty="0" smtClean="0"/>
              <a:t>3) </a:t>
            </a:r>
            <a:r>
              <a:rPr lang="ru-RU" sz="1500" dirty="0" smtClean="0"/>
              <a:t>отражение </a:t>
            </a:r>
            <a:r>
              <a:rPr lang="ru-RU" sz="1500" dirty="0"/>
              <a:t>убытков на протяжении нескольких налоговых </a:t>
            </a:r>
            <a:r>
              <a:rPr lang="ru-RU" sz="1500" dirty="0" smtClean="0"/>
              <a:t>периодов – </a:t>
            </a:r>
            <a:r>
              <a:rPr lang="ru-RU" sz="1500" b="1" dirty="0" smtClean="0"/>
              <a:t>плюс 3 балла</a:t>
            </a:r>
            <a:endParaRPr lang="ru-RU" sz="1500" b="1" dirty="0"/>
          </a:p>
          <a:p>
            <a:pPr algn="just"/>
            <a:r>
              <a:rPr lang="en-US" sz="1500" dirty="0" smtClean="0"/>
              <a:t>4) </a:t>
            </a:r>
            <a:r>
              <a:rPr lang="ru-RU" sz="1500" dirty="0" smtClean="0"/>
              <a:t>многократное </a:t>
            </a:r>
            <a:r>
              <a:rPr lang="ru-RU" sz="1500" dirty="0"/>
              <a:t>внесение изменений и дополнений в налоговую </a:t>
            </a:r>
            <a:r>
              <a:rPr lang="ru-RU" sz="1500" dirty="0" smtClean="0"/>
              <a:t>отчетность – </a:t>
            </a:r>
            <a:r>
              <a:rPr lang="ru-RU" sz="1500" b="1" dirty="0" smtClean="0"/>
              <a:t>плюс 4 балла</a:t>
            </a:r>
            <a:endParaRPr lang="ru-RU" sz="1500" b="1" dirty="0"/>
          </a:p>
          <a:p>
            <a:pPr algn="just"/>
            <a:r>
              <a:rPr lang="en-US" sz="1500" dirty="0" smtClean="0"/>
              <a:t>5) </a:t>
            </a:r>
            <a:r>
              <a:rPr lang="ru-RU" sz="1500" dirty="0" smtClean="0"/>
              <a:t>нарушения</a:t>
            </a:r>
            <a:r>
              <a:rPr lang="ru-RU" sz="1500" dirty="0"/>
              <a:t>, выявленные по камеральному </a:t>
            </a:r>
            <a:r>
              <a:rPr lang="ru-RU" sz="1500" dirty="0" smtClean="0"/>
              <a:t>контролю – </a:t>
            </a:r>
            <a:r>
              <a:rPr lang="ru-RU" sz="1500" b="1" dirty="0" smtClean="0"/>
              <a:t>плюс 4 балла</a:t>
            </a:r>
            <a:endParaRPr lang="ru-RU" sz="1500" b="1" dirty="0"/>
          </a:p>
          <a:p>
            <a:pPr algn="just"/>
            <a:r>
              <a:rPr lang="en-US" sz="1500" dirty="0" smtClean="0"/>
              <a:t>6) </a:t>
            </a:r>
            <a:r>
              <a:rPr lang="ru-RU" sz="1500" dirty="0" smtClean="0"/>
              <a:t>неоднократное </a:t>
            </a:r>
            <a:r>
              <a:rPr lang="ru-RU" sz="1500" dirty="0"/>
              <a:t>приближение к предельным показателей, предоставляющим право применять </a:t>
            </a:r>
            <a:r>
              <a:rPr lang="ru-RU" sz="1500" dirty="0" smtClean="0"/>
              <a:t>СНР- </a:t>
            </a:r>
            <a:r>
              <a:rPr lang="ru-RU" sz="1500" b="1" dirty="0" smtClean="0"/>
              <a:t>плюс 5 баллов</a:t>
            </a:r>
          </a:p>
          <a:p>
            <a:pPr algn="just"/>
            <a:r>
              <a:rPr lang="kk-KZ" sz="2000" b="1" dirty="0" smtClean="0">
                <a:solidFill>
                  <a:schemeClr val="tx2"/>
                </a:solidFill>
              </a:rPr>
              <a:t>    2</a:t>
            </a:r>
            <a:r>
              <a:rPr lang="kk-KZ" sz="1600" b="1" dirty="0" smtClean="0">
                <a:solidFill>
                  <a:schemeClr val="tx2"/>
                </a:solidFill>
              </a:rPr>
              <a:t> </a:t>
            </a:r>
            <a:r>
              <a:rPr lang="kk-KZ" sz="1600" b="1" dirty="0">
                <a:solidFill>
                  <a:schemeClr val="tx2"/>
                </a:solidFill>
              </a:rPr>
              <a:t>имеющих </a:t>
            </a:r>
            <a:r>
              <a:rPr lang="ru-RU" sz="1600" b="1" dirty="0">
                <a:solidFill>
                  <a:schemeClr val="tx2"/>
                </a:solidFill>
              </a:rPr>
              <a:t>как положительное так и отрицательное влияние </a:t>
            </a:r>
          </a:p>
          <a:p>
            <a:pPr algn="just"/>
            <a:r>
              <a:rPr lang="ru-RU" sz="1500" dirty="0" smtClean="0"/>
              <a:t> 1) налоговая нагрузка (КНН) по новой </a:t>
            </a:r>
            <a:r>
              <a:rPr lang="ru-RU" sz="1500" dirty="0" smtClean="0">
                <a:latin typeface="+mj-lt"/>
              </a:rPr>
              <a:t>методике- </a:t>
            </a:r>
            <a:r>
              <a:rPr lang="ru-RU" sz="14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влияние от +5 до -5 баллов</a:t>
            </a:r>
            <a:r>
              <a:rPr lang="ru-RU" sz="14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r>
              <a:rPr lang="ru-RU" sz="1500" dirty="0" smtClean="0"/>
              <a:t> 2</a:t>
            </a:r>
            <a:r>
              <a:rPr lang="ru-RU" sz="1500" dirty="0"/>
              <a:t>)</a:t>
            </a:r>
            <a:r>
              <a:rPr lang="ru-RU" sz="1500" dirty="0" smtClean="0"/>
              <a:t> </a:t>
            </a:r>
            <a:r>
              <a:rPr lang="ru-RU" sz="1500" dirty="0"/>
              <a:t>среднемесячная </a:t>
            </a:r>
            <a:r>
              <a:rPr lang="ru-RU" sz="1500" dirty="0" err="1"/>
              <a:t>зар.плата</a:t>
            </a:r>
            <a:r>
              <a:rPr lang="ru-RU" sz="1500" dirty="0"/>
              <a:t> на одного </a:t>
            </a:r>
            <a:r>
              <a:rPr lang="ru-RU" sz="1500" dirty="0" smtClean="0"/>
              <a:t>работника - </a:t>
            </a:r>
            <a:r>
              <a:rPr lang="ru-RU" sz="1400" b="1" dirty="0">
                <a:ea typeface="Tahoma" panose="020B0604030504040204" pitchFamily="34" charset="0"/>
                <a:cs typeface="Tahoma" panose="020B0604030504040204" pitchFamily="34" charset="0"/>
              </a:rPr>
              <a:t>влияние от +1 до -1 баллов</a:t>
            </a:r>
            <a:endParaRPr lang="ru-RU" sz="1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500" dirty="0" smtClean="0"/>
          </a:p>
          <a:p>
            <a:pPr algn="just"/>
            <a:r>
              <a:rPr lang="kk-KZ" sz="2000" b="1" dirty="0" smtClean="0">
                <a:solidFill>
                  <a:schemeClr val="tx2"/>
                </a:solidFill>
              </a:rPr>
              <a:t>    5</a:t>
            </a:r>
            <a:r>
              <a:rPr lang="kk-KZ" sz="1600" b="1" dirty="0" smtClean="0">
                <a:solidFill>
                  <a:schemeClr val="tx2"/>
                </a:solidFill>
              </a:rPr>
              <a:t> </a:t>
            </a:r>
            <a:r>
              <a:rPr lang="kk-KZ" sz="1600" b="1" dirty="0">
                <a:solidFill>
                  <a:schemeClr val="tx2"/>
                </a:solidFill>
              </a:rPr>
              <a:t>имеющих положительное влияние</a:t>
            </a:r>
            <a:endParaRPr lang="ru-RU" sz="1600" b="1" dirty="0">
              <a:solidFill>
                <a:schemeClr val="tx2"/>
              </a:solidFill>
            </a:endParaRPr>
          </a:p>
          <a:p>
            <a:pPr algn="just"/>
            <a:r>
              <a:rPr lang="ru-RU" sz="1500" dirty="0" smtClean="0"/>
              <a:t>1) онлайн ККМ- </a:t>
            </a:r>
            <a:r>
              <a:rPr lang="ru-RU" sz="1500" b="1" dirty="0" smtClean="0"/>
              <a:t>минус 2 балла</a:t>
            </a:r>
          </a:p>
          <a:p>
            <a:pPr algn="just"/>
            <a:r>
              <a:rPr lang="ru-RU" sz="1500" dirty="0" smtClean="0"/>
              <a:t>2) ЭСФ- </a:t>
            </a:r>
            <a:r>
              <a:rPr lang="ru-RU" sz="1500" b="1" dirty="0" smtClean="0"/>
              <a:t>минус 2 балла</a:t>
            </a:r>
          </a:p>
          <a:p>
            <a:pPr algn="just"/>
            <a:r>
              <a:rPr lang="ru-RU" sz="1500" dirty="0" smtClean="0"/>
              <a:t>3) </a:t>
            </a:r>
            <a:r>
              <a:rPr lang="ru-RU" sz="1500" dirty="0"/>
              <a:t>горизонтальный </a:t>
            </a:r>
            <a:r>
              <a:rPr lang="ru-RU" sz="1500" dirty="0" smtClean="0"/>
              <a:t>мониторинг – </a:t>
            </a:r>
            <a:r>
              <a:rPr lang="ru-RU" sz="1500" b="1" dirty="0" smtClean="0"/>
              <a:t>минус 4 балла</a:t>
            </a:r>
          </a:p>
          <a:p>
            <a:pPr algn="just"/>
            <a:r>
              <a:rPr lang="ru-RU" sz="1500" dirty="0" smtClean="0"/>
              <a:t>4) файл </a:t>
            </a:r>
            <a:r>
              <a:rPr lang="ru-RU" sz="1500" dirty="0"/>
              <a:t>проверки </a:t>
            </a:r>
            <a:r>
              <a:rPr lang="ru-RU" sz="1500" dirty="0" smtClean="0"/>
              <a:t>– </a:t>
            </a:r>
            <a:r>
              <a:rPr lang="ru-RU" sz="1500" b="1" dirty="0" smtClean="0"/>
              <a:t>минус 4 балла</a:t>
            </a:r>
          </a:p>
          <a:p>
            <a:pPr algn="just"/>
            <a:r>
              <a:rPr lang="ru-RU" sz="1500" dirty="0" smtClean="0"/>
              <a:t>5) НДС счет – </a:t>
            </a:r>
            <a:r>
              <a:rPr lang="ru-RU" sz="1500" b="1" dirty="0" smtClean="0"/>
              <a:t>минус 5 баллов</a:t>
            </a:r>
            <a:endParaRPr lang="ru-RU" sz="1500" b="1" dirty="0"/>
          </a:p>
          <a:p>
            <a:pPr algn="just"/>
            <a:endParaRPr lang="ru-RU" sz="1400" i="1" u="sng" dirty="0" smtClean="0"/>
          </a:p>
          <a:p>
            <a:pPr algn="just"/>
            <a:endParaRPr lang="ru-RU" sz="1400" u="sng" dirty="0" smtClean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D5D259A4-6BAF-47F1-8902-855CEBC12CDF}"/>
              </a:ext>
            </a:extLst>
          </p:cNvPr>
          <p:cNvSpPr/>
          <p:nvPr/>
        </p:nvSpPr>
        <p:spPr>
          <a:xfrm>
            <a:off x="0" y="0"/>
            <a:ext cx="9144000" cy="613954"/>
          </a:xfrm>
          <a:prstGeom prst="rect">
            <a:avLst/>
          </a:prstGeom>
          <a:gradFill flip="none" rotWithShape="1">
            <a:gsLst>
              <a:gs pos="4000">
                <a:srgbClr val="002060">
                  <a:lumMod val="40000"/>
                  <a:lumOff val="60000"/>
                </a:srgbClr>
              </a:gs>
              <a:gs pos="100000">
                <a:srgbClr val="0070C0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2" name="Стрелка: пятиугольник 5">
            <a:extLst>
              <a:ext uri="{FF2B5EF4-FFF2-40B4-BE49-F238E27FC236}">
                <a16:creationId xmlns="" xmlns:a16="http://schemas.microsoft.com/office/drawing/2014/main" id="{261AAEE4-8632-49B9-9FF6-D705A5711A23}"/>
              </a:ext>
            </a:extLst>
          </p:cNvPr>
          <p:cNvSpPr/>
          <p:nvPr/>
        </p:nvSpPr>
        <p:spPr>
          <a:xfrm rot="10800000">
            <a:off x="8484326" y="0"/>
            <a:ext cx="659674" cy="613954"/>
          </a:xfrm>
          <a:prstGeom prst="homePlate">
            <a:avLst>
              <a:gd name="adj" fmla="val 24468"/>
            </a:avLst>
          </a:prstGeom>
          <a:solidFill>
            <a:srgbClr val="00206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dirty="0"/>
          </a:p>
        </p:txBody>
      </p:sp>
      <p:sp>
        <p:nvSpPr>
          <p:cNvPr id="13" name="Номер слайда 7">
            <a:extLst>
              <a:ext uri="{FF2B5EF4-FFF2-40B4-BE49-F238E27FC236}">
                <a16:creationId xmlns="" xmlns:a16="http://schemas.microsoft.com/office/drawing/2014/main" id="{5652A832-250C-4108-A77D-7B2F269A0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4326" y="170054"/>
            <a:ext cx="490878" cy="273844"/>
          </a:xfrm>
        </p:spPr>
        <p:txBody>
          <a:bodyPr/>
          <a:lstStyle/>
          <a:p>
            <a:r>
              <a:rPr lang="kk-KZ" sz="16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4503" y="50331"/>
            <a:ext cx="760102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О критериях …</a:t>
            </a:r>
            <a:endParaRPr lang="ru-RU" sz="2200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ая соединительная линия 7"/>
          <p:cNvSpPr/>
          <p:nvPr/>
        </p:nvSpPr>
        <p:spPr>
          <a:xfrm>
            <a:off x="395536" y="1988840"/>
            <a:ext cx="8064896" cy="0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Прямая соединительная линия 9"/>
          <p:cNvSpPr/>
          <p:nvPr/>
        </p:nvSpPr>
        <p:spPr>
          <a:xfrm>
            <a:off x="419430" y="4149080"/>
            <a:ext cx="8064896" cy="0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Прямая соединительная линия 10"/>
          <p:cNvSpPr/>
          <p:nvPr/>
        </p:nvSpPr>
        <p:spPr>
          <a:xfrm>
            <a:off x="395536" y="5157192"/>
            <a:ext cx="8064896" cy="0"/>
          </a:xfrm>
          <a:prstGeom prst="lin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Прямоугольник 3"/>
          <p:cNvSpPr/>
          <p:nvPr/>
        </p:nvSpPr>
        <p:spPr>
          <a:xfrm>
            <a:off x="251521" y="661451"/>
            <a:ext cx="8562642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/>
              <a:t>Согласно </a:t>
            </a:r>
            <a:r>
              <a:rPr lang="ru-RU" dirty="0"/>
              <a:t>рекомендациям Всемирного банка критерии должны </a:t>
            </a:r>
            <a:endParaRPr lang="ru-RU" dirty="0" smtClean="0"/>
          </a:p>
          <a:p>
            <a:pPr algn="ctr"/>
            <a:r>
              <a:rPr lang="ru-RU" dirty="0" smtClean="0"/>
              <a:t>быть </a:t>
            </a:r>
            <a:r>
              <a:rPr lang="ru-RU" dirty="0"/>
              <a:t>закрыты для бизнеса, но для поощрения добровольного исполнения налогового законодательства </a:t>
            </a:r>
            <a:r>
              <a:rPr lang="ru-RU" u="sng" dirty="0"/>
              <a:t>часть</a:t>
            </a:r>
            <a:r>
              <a:rPr lang="ru-RU" dirty="0"/>
              <a:t> критериев может быть открыта</a:t>
            </a:r>
          </a:p>
        </p:txBody>
      </p:sp>
    </p:spTree>
    <p:extLst>
      <p:ext uri="{BB962C8B-B14F-4D97-AF65-F5344CB8AC3E}">
        <p14:creationId xmlns:p14="http://schemas.microsoft.com/office/powerpoint/2010/main" val="405645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97653" y="1124744"/>
            <a:ext cx="7695474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Правила расчета КНН утверждены приказом Министра финансов Республики Казахстан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20.02.2018 года №253</a:t>
            </a:r>
          </a:p>
          <a:p>
            <a:pPr lvl="0" algn="just"/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3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5D259A4-6BAF-47F1-8902-855CEBC12CDF}"/>
              </a:ext>
            </a:extLst>
          </p:cNvPr>
          <p:cNvSpPr/>
          <p:nvPr/>
        </p:nvSpPr>
        <p:spPr>
          <a:xfrm>
            <a:off x="0" y="0"/>
            <a:ext cx="9144000" cy="613954"/>
          </a:xfrm>
          <a:prstGeom prst="rect">
            <a:avLst/>
          </a:prstGeom>
          <a:gradFill flip="none" rotWithShape="1">
            <a:gsLst>
              <a:gs pos="4000">
                <a:srgbClr val="002060">
                  <a:lumMod val="40000"/>
                  <a:lumOff val="60000"/>
                </a:srgbClr>
              </a:gs>
              <a:gs pos="100000">
                <a:srgbClr val="0070C0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5" name="Стрелка: пятиугольник 5">
            <a:extLst>
              <a:ext uri="{FF2B5EF4-FFF2-40B4-BE49-F238E27FC236}">
                <a16:creationId xmlns="" xmlns:a16="http://schemas.microsoft.com/office/drawing/2014/main" id="{261AAEE4-8632-49B9-9FF6-D705A5711A23}"/>
              </a:ext>
            </a:extLst>
          </p:cNvPr>
          <p:cNvSpPr/>
          <p:nvPr/>
        </p:nvSpPr>
        <p:spPr>
          <a:xfrm rot="10800000">
            <a:off x="8484326" y="0"/>
            <a:ext cx="659674" cy="613954"/>
          </a:xfrm>
          <a:prstGeom prst="homePlate">
            <a:avLst>
              <a:gd name="adj" fmla="val 24468"/>
            </a:avLst>
          </a:prstGeom>
          <a:solidFill>
            <a:srgbClr val="00206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dirty="0"/>
          </a:p>
        </p:txBody>
      </p:sp>
      <p:sp>
        <p:nvSpPr>
          <p:cNvPr id="6" name="Номер слайда 7">
            <a:extLst>
              <a:ext uri="{FF2B5EF4-FFF2-40B4-BE49-F238E27FC236}">
                <a16:creationId xmlns="" xmlns:a16="http://schemas.microsoft.com/office/drawing/2014/main" id="{5652A832-250C-4108-A77D-7B2F269A0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4326" y="170054"/>
            <a:ext cx="490878" cy="273844"/>
          </a:xfrm>
        </p:spPr>
        <p:txBody>
          <a:bodyPr/>
          <a:lstStyle/>
          <a:p>
            <a:r>
              <a:rPr lang="kk-KZ" sz="1600" b="1" dirty="0" smtClean="0">
                <a:solidFill>
                  <a:schemeClr val="bg1"/>
                </a:solidFill>
              </a:rPr>
              <a:t>7</a:t>
            </a:r>
            <a:endParaRPr lang="kk-KZ" sz="1600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6582" y="91532"/>
            <a:ext cx="760102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Критерий «Налоговая нагрузка»</a:t>
            </a:r>
            <a:endParaRPr lang="ru-RU" sz="2200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948197203"/>
              </p:ext>
            </p:extLst>
          </p:nvPr>
        </p:nvGraphicFramePr>
        <p:xfrm>
          <a:off x="526655" y="2420888"/>
          <a:ext cx="79208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2429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498696"/>
              </p:ext>
            </p:extLst>
          </p:nvPr>
        </p:nvGraphicFramePr>
        <p:xfrm>
          <a:off x="611560" y="908720"/>
          <a:ext cx="8292802" cy="5993892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3372226"/>
                <a:gridCol w="2160000"/>
                <a:gridCol w="2760576"/>
              </a:tblGrid>
              <a:tr h="60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Процент отклонения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 среднеотраслевого показателя</a:t>
                      </a:r>
                      <a:endParaRPr lang="ru-RU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Влияние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 степень риска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Приоритетность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</a:tr>
              <a:tr h="919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более 50 процентов</a:t>
                      </a:r>
                      <a:endParaRPr lang="ru-RU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отрицательное</a:t>
                      </a:r>
                      <a:endParaRPr lang="ru-RU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плюс </a:t>
                      </a:r>
                      <a:r>
                        <a:rPr lang="ru-RU" sz="1800" dirty="0">
                          <a:effectLst/>
                        </a:rPr>
                        <a:t>5 баллов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</a:tr>
              <a:tr h="919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 10 до 50 процентов</a:t>
                      </a:r>
                      <a:endParaRPr lang="ru-RU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отрицательное</a:t>
                      </a:r>
                      <a:endParaRPr lang="ru-RU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плюс </a:t>
                      </a:r>
                      <a:r>
                        <a:rPr lang="ru-RU" sz="1800" dirty="0">
                          <a:effectLst/>
                        </a:rPr>
                        <a:t>3 баллов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</a:tr>
              <a:tr h="919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 5 до 10 процентов</a:t>
                      </a:r>
                      <a:endParaRPr lang="ru-RU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отрицательное</a:t>
                      </a:r>
                      <a:endParaRPr lang="ru-RU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плюс </a:t>
                      </a:r>
                      <a:r>
                        <a:rPr lang="ru-RU" sz="1800" dirty="0">
                          <a:effectLst/>
                        </a:rPr>
                        <a:t>2 балла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</a:tr>
              <a:tr h="919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 минус 5 до минус 10 процентов</a:t>
                      </a:r>
                      <a:endParaRPr lang="ru-RU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положительное</a:t>
                      </a:r>
                      <a:endParaRPr lang="ru-RU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минус </a:t>
                      </a:r>
                      <a:r>
                        <a:rPr lang="ru-RU" sz="1800" dirty="0">
                          <a:effectLst/>
                        </a:rPr>
                        <a:t>3 балла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</a:tr>
              <a:tr h="12333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более минус 30 процентов</a:t>
                      </a:r>
                      <a:endParaRPr lang="ru-RU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положительное</a:t>
                      </a:r>
                      <a:endParaRPr lang="ru-RU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минус </a:t>
                      </a:r>
                      <a:r>
                        <a:rPr lang="ru-RU" sz="1800" dirty="0">
                          <a:effectLst/>
                        </a:rPr>
                        <a:t>5 баллов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D5D259A4-6BAF-47F1-8902-855CEBC12CDF}"/>
              </a:ext>
            </a:extLst>
          </p:cNvPr>
          <p:cNvSpPr/>
          <p:nvPr/>
        </p:nvSpPr>
        <p:spPr>
          <a:xfrm>
            <a:off x="0" y="0"/>
            <a:ext cx="9144000" cy="613954"/>
          </a:xfrm>
          <a:prstGeom prst="rect">
            <a:avLst/>
          </a:prstGeom>
          <a:gradFill flip="none" rotWithShape="1">
            <a:gsLst>
              <a:gs pos="4000">
                <a:srgbClr val="002060">
                  <a:lumMod val="40000"/>
                  <a:lumOff val="60000"/>
                </a:srgbClr>
              </a:gs>
              <a:gs pos="100000">
                <a:srgbClr val="0070C0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5" name="Стрелка: пятиугольник 5">
            <a:extLst>
              <a:ext uri="{FF2B5EF4-FFF2-40B4-BE49-F238E27FC236}">
                <a16:creationId xmlns="" xmlns:a16="http://schemas.microsoft.com/office/drawing/2014/main" id="{261AAEE4-8632-49B9-9FF6-D705A5711A23}"/>
              </a:ext>
            </a:extLst>
          </p:cNvPr>
          <p:cNvSpPr/>
          <p:nvPr/>
        </p:nvSpPr>
        <p:spPr>
          <a:xfrm rot="10800000">
            <a:off x="8484326" y="0"/>
            <a:ext cx="659674" cy="613954"/>
          </a:xfrm>
          <a:prstGeom prst="homePlate">
            <a:avLst>
              <a:gd name="adj" fmla="val 24468"/>
            </a:avLst>
          </a:prstGeom>
          <a:solidFill>
            <a:srgbClr val="00206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dirty="0"/>
          </a:p>
        </p:txBody>
      </p:sp>
      <p:sp>
        <p:nvSpPr>
          <p:cNvPr id="6" name="Номер слайда 7">
            <a:extLst>
              <a:ext uri="{FF2B5EF4-FFF2-40B4-BE49-F238E27FC236}">
                <a16:creationId xmlns="" xmlns:a16="http://schemas.microsoft.com/office/drawing/2014/main" id="{5652A832-250C-4108-A77D-7B2F269A0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4326" y="170054"/>
            <a:ext cx="490878" cy="273844"/>
          </a:xfrm>
        </p:spPr>
        <p:txBody>
          <a:bodyPr/>
          <a:lstStyle/>
          <a:p>
            <a:r>
              <a:rPr lang="kk-KZ" sz="1600" b="1" dirty="0" smtClean="0">
                <a:solidFill>
                  <a:schemeClr val="bg1"/>
                </a:solidFill>
              </a:rPr>
              <a:t>8</a:t>
            </a:r>
            <a:endParaRPr lang="kk-KZ" sz="1600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71486" y="97954"/>
            <a:ext cx="760102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Приоритетность критерия "Налоговая нагрузка"</a:t>
            </a:r>
          </a:p>
        </p:txBody>
      </p:sp>
    </p:spTree>
    <p:extLst>
      <p:ext uri="{BB962C8B-B14F-4D97-AF65-F5344CB8AC3E}">
        <p14:creationId xmlns:p14="http://schemas.microsoft.com/office/powerpoint/2010/main" val="2082502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6699" y="1454682"/>
            <a:ext cx="3402378" cy="139896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dirty="0" smtClean="0">
                <a:ea typeface="Tahoma" panose="020B0604030504040204" pitchFamily="34" charset="0"/>
                <a:cs typeface="Tahoma" panose="020B0604030504040204" pitchFamily="34" charset="0"/>
              </a:rPr>
              <a:t>Сумма </a:t>
            </a:r>
            <a:r>
              <a:rPr lang="ru-RU" dirty="0">
                <a:ea typeface="Tahoma" panose="020B0604030504040204" pitchFamily="34" charset="0"/>
                <a:cs typeface="Tahoma" panose="020B0604030504040204" pitchFamily="34" charset="0"/>
              </a:rPr>
              <a:t>начисленного дохода </a:t>
            </a:r>
            <a:r>
              <a:rPr lang="ru-RU" dirty="0" smtClean="0"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ru-RU" b="1" dirty="0" smtClean="0">
                <a:ea typeface="Tahoma" panose="020B0604030504040204" pitchFamily="34" charset="0"/>
                <a:cs typeface="Tahoma" panose="020B0604030504040204" pitchFamily="34" charset="0"/>
              </a:rPr>
              <a:t>по </a:t>
            </a:r>
            <a:r>
              <a:rPr lang="ru-RU" b="1" dirty="0">
                <a:ea typeface="Tahoma" panose="020B0604030504040204" pitchFamily="34" charset="0"/>
                <a:cs typeface="Tahoma" panose="020B0604030504040204" pitchFamily="34" charset="0"/>
              </a:rPr>
              <a:t>строке</a:t>
            </a:r>
            <a:r>
              <a:rPr lang="ru-RU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>
                <a:ea typeface="Tahoma" panose="020B0604030504040204" pitchFamily="34" charset="0"/>
                <a:cs typeface="Tahoma" panose="020B0604030504040204" pitchFamily="34" charset="0"/>
              </a:rPr>
              <a:t>200.01.001</a:t>
            </a:r>
            <a:r>
              <a:rPr lang="ru-RU" dirty="0">
                <a:ea typeface="Tahoma" panose="020B0604030504040204" pitchFamily="34" charset="0"/>
                <a:cs typeface="Tahoma" panose="020B0604030504040204" pitchFamily="34" charset="0"/>
              </a:rPr>
              <a:t> за два последних отчетных календарных квартала / 6</a:t>
            </a:r>
          </a:p>
          <a:p>
            <a:pPr algn="ctr"/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D5D259A4-6BAF-47F1-8902-855CEBC12CDF}"/>
              </a:ext>
            </a:extLst>
          </p:cNvPr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gradFill flip="none" rotWithShape="1">
            <a:gsLst>
              <a:gs pos="4000">
                <a:srgbClr val="002060">
                  <a:lumMod val="40000"/>
                  <a:lumOff val="60000"/>
                </a:srgbClr>
              </a:gs>
              <a:gs pos="100000">
                <a:srgbClr val="0070C0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1" name="Стрелка: пятиугольник 5">
            <a:extLst>
              <a:ext uri="{FF2B5EF4-FFF2-40B4-BE49-F238E27FC236}">
                <a16:creationId xmlns="" xmlns:a16="http://schemas.microsoft.com/office/drawing/2014/main" id="{261AAEE4-8632-49B9-9FF6-D705A5711A23}"/>
              </a:ext>
            </a:extLst>
          </p:cNvPr>
          <p:cNvSpPr/>
          <p:nvPr/>
        </p:nvSpPr>
        <p:spPr>
          <a:xfrm rot="10800000">
            <a:off x="8484326" y="0"/>
            <a:ext cx="659674" cy="692696"/>
          </a:xfrm>
          <a:prstGeom prst="homePlate">
            <a:avLst>
              <a:gd name="adj" fmla="val 24468"/>
            </a:avLst>
          </a:prstGeom>
          <a:solidFill>
            <a:srgbClr val="00206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dirty="0"/>
          </a:p>
        </p:txBody>
      </p:sp>
      <p:sp>
        <p:nvSpPr>
          <p:cNvPr id="12" name="Номер слайда 7">
            <a:extLst>
              <a:ext uri="{FF2B5EF4-FFF2-40B4-BE49-F238E27FC236}">
                <a16:creationId xmlns="" xmlns:a16="http://schemas.microsoft.com/office/drawing/2014/main" id="{5652A832-250C-4108-A77D-7B2F269A0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68724" y="209403"/>
            <a:ext cx="490878" cy="273844"/>
          </a:xfrm>
        </p:spPr>
        <p:txBody>
          <a:bodyPr/>
          <a:lstStyle/>
          <a:p>
            <a:r>
              <a:rPr lang="kk-KZ" sz="1600" b="1" dirty="0" smtClean="0">
                <a:solidFill>
                  <a:schemeClr val="bg1"/>
                </a:solidFill>
              </a:rPr>
              <a:t>9</a:t>
            </a:r>
            <a:endParaRPr lang="kk-KZ" sz="16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-1460" y="116755"/>
            <a:ext cx="884107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Критерий «Среднемесячная заработная плата на одного работника»</a:t>
            </a:r>
            <a:endParaRPr lang="ru-RU" sz="2200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16699" y="3284358"/>
            <a:ext cx="3402378" cy="15584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ea typeface="Tahoma" panose="020B0604030504040204" pitchFamily="34" charset="0"/>
                <a:cs typeface="Tahoma" panose="020B0604030504040204" pitchFamily="34" charset="0"/>
              </a:rPr>
              <a:t>Сумма численности работников за два последних отчетных календарных квартала </a:t>
            </a:r>
            <a:r>
              <a:rPr lang="ru-RU" b="1" dirty="0">
                <a:ea typeface="Tahoma" panose="020B0604030504040204" pitchFamily="34" charset="0"/>
                <a:cs typeface="Tahoma" panose="020B0604030504040204" pitchFamily="34" charset="0"/>
              </a:rPr>
              <a:t>по строке 7 ФНО 200.00</a:t>
            </a:r>
            <a:r>
              <a:rPr lang="ru-RU" dirty="0">
                <a:ea typeface="Tahoma" panose="020B0604030504040204" pitchFamily="34" charset="0"/>
                <a:cs typeface="Tahoma" panose="020B0604030504040204" pitchFamily="34" charset="0"/>
              </a:rPr>
              <a:t> и </a:t>
            </a:r>
            <a:r>
              <a:rPr lang="ru-RU" b="1" dirty="0">
                <a:ea typeface="Tahoma" panose="020B0604030504040204" pitchFamily="34" charset="0"/>
                <a:cs typeface="Tahoma" panose="020B0604030504040204" pitchFamily="34" charset="0"/>
              </a:rPr>
              <a:t>строке 3 ФНО 200.03/ 6</a:t>
            </a:r>
          </a:p>
        </p:txBody>
      </p:sp>
      <p:sp>
        <p:nvSpPr>
          <p:cNvPr id="3" name="Минус 2"/>
          <p:cNvSpPr/>
          <p:nvPr/>
        </p:nvSpPr>
        <p:spPr>
          <a:xfrm>
            <a:off x="-108520" y="3015838"/>
            <a:ext cx="5490704" cy="117851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люс 4"/>
          <p:cNvSpPr/>
          <p:nvPr/>
        </p:nvSpPr>
        <p:spPr>
          <a:xfrm>
            <a:off x="4972590" y="2706157"/>
            <a:ext cx="679529" cy="72008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960365" y="2434204"/>
            <a:ext cx="2104024" cy="139896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ea typeface="Tahoma" panose="020B0604030504040204" pitchFamily="34" charset="0"/>
                <a:cs typeface="Tahoma" panose="020B0604030504040204" pitchFamily="34" charset="0"/>
              </a:rPr>
              <a:t>Строка </a:t>
            </a:r>
            <a:r>
              <a:rPr lang="ru-RU" b="1" dirty="0">
                <a:ea typeface="Tahoma" panose="020B0604030504040204" pitchFamily="34" charset="0"/>
                <a:cs typeface="Tahoma" panose="020B0604030504040204" pitchFamily="34" charset="0"/>
              </a:rPr>
              <a:t>910.00.004</a:t>
            </a:r>
            <a:r>
              <a:rPr lang="ru-RU" dirty="0">
                <a:ea typeface="Tahoma" panose="020B0604030504040204" pitchFamily="34" charset="0"/>
                <a:cs typeface="Tahoma" panose="020B0604030504040204" pitchFamily="34" charset="0"/>
              </a:rPr>
              <a:t> за последнее отчетное полугодие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12132" y="5460617"/>
            <a:ext cx="8089793" cy="1098967"/>
          </a:xfrm>
          <a:prstGeom prst="rect">
            <a:avLst/>
          </a:prstGeom>
          <a:noFill/>
          <a:ln w="28575"/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ea typeface="Tahoma" panose="020B0604030504040204" pitchFamily="34" charset="0"/>
                <a:cs typeface="Tahoma" panose="020B0604030504040204" pitchFamily="34" charset="0"/>
              </a:rPr>
              <a:t>Базовым показателем для сопоставления полученного результата является среднеотраслевой показатель среднемесячной региональной заработной платы по данным органов статистики. </a:t>
            </a:r>
            <a:endParaRPr lang="ru-RU" b="1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1489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12646</TotalTime>
  <Words>1105</Words>
  <Application>Microsoft Office PowerPoint</Application>
  <PresentationFormat>Экран (4:3)</PresentationFormat>
  <Paragraphs>302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Критерии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Кадырбаев Диас</dc:creator>
  <cp:lastModifiedBy>Кошербаев Динмухамед Бертаевич</cp:lastModifiedBy>
  <cp:revision>580</cp:revision>
  <cp:lastPrinted>2018-11-28T09:41:20Z</cp:lastPrinted>
  <dcterms:created xsi:type="dcterms:W3CDTF">2017-06-16T02:40:37Z</dcterms:created>
  <dcterms:modified xsi:type="dcterms:W3CDTF">2019-05-21T10:47:48Z</dcterms:modified>
</cp:coreProperties>
</file>