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1" r:id="rId5"/>
    <p:sldId id="263" r:id="rId6"/>
    <p:sldId id="259" r:id="rId7"/>
    <p:sldId id="260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0C11FF4-3277-4B65-8707-D640D2AC8A11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E55B7EC-3314-4DF1-8A39-3021BCFE800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1FF4-3277-4B65-8707-D640D2AC8A11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B7EC-3314-4DF1-8A39-3021BCFE8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1FF4-3277-4B65-8707-D640D2AC8A11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B7EC-3314-4DF1-8A39-3021BCFE8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0C11FF4-3277-4B65-8707-D640D2AC8A11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E55B7EC-3314-4DF1-8A39-3021BCFE800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0C11FF4-3277-4B65-8707-D640D2AC8A11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E55B7EC-3314-4DF1-8A39-3021BCFE800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1FF4-3277-4B65-8707-D640D2AC8A11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B7EC-3314-4DF1-8A39-3021BCFE800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1FF4-3277-4B65-8707-D640D2AC8A11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B7EC-3314-4DF1-8A39-3021BCFE800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0C11FF4-3277-4B65-8707-D640D2AC8A11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E55B7EC-3314-4DF1-8A39-3021BCFE800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1FF4-3277-4B65-8707-D640D2AC8A11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B7EC-3314-4DF1-8A39-3021BCFE8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0C11FF4-3277-4B65-8707-D640D2AC8A11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E55B7EC-3314-4DF1-8A39-3021BCFE8002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0C11FF4-3277-4B65-8707-D640D2AC8A11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E55B7EC-3314-4DF1-8A39-3021BCFE8002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0C11FF4-3277-4B65-8707-D640D2AC8A11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E55B7EC-3314-4DF1-8A39-3021BCFE80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12777"/>
            <a:ext cx="7774632" cy="2088232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Пилотный проект по маркировке и </a:t>
            </a:r>
            <a:r>
              <a:rPr lang="ru-RU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прослеживаемости</a:t>
            </a:r>
            <a:r>
              <a:rPr lang="ru-RU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табачных изделий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 rot="10800000" flipV="1">
            <a:off x="1371600" y="5517232"/>
            <a:ext cx="6656784" cy="36004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Алматы 2019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19" descr="Рисунок 19">
            <a:extLst>
              <a:ext uri="{FF2B5EF4-FFF2-40B4-BE49-F238E27FC236}">
                <a16:creationId xmlns="" xmlns:a16="http://schemas.microsoft.com/office/drawing/2014/main" id="{35A18541-82F1-4F8C-8ED5-34C33914A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8264" y="4250513"/>
            <a:ext cx="1031407" cy="103140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061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Общие сведения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5000"/>
              </a:lnSpc>
            </a:pP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Пилотный проект по маркировке и </a:t>
            </a:r>
            <a:r>
              <a:rPr lang="ru-RU" b="1" i="1" dirty="0" err="1">
                <a:solidFill>
                  <a:schemeClr val="bg2">
                    <a:lumMod val="1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прослеживаемости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реализуется во исполнение Поручения Совета ЕЭК №2 от 30.03.2018 года</a:t>
            </a:r>
          </a:p>
          <a:p>
            <a:pPr>
              <a:lnSpc>
                <a:spcPct val="115000"/>
              </a:lnSpc>
            </a:pPr>
            <a:endParaRPr lang="ru-RU" i="1" dirty="0">
              <a:solidFill>
                <a:schemeClr val="bg2">
                  <a:lumMod val="1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15000"/>
              </a:lnSpc>
            </a:pP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Проект позволит сформировать принципы общей архитектуры цифровой </a:t>
            </a:r>
            <a:r>
              <a:rPr lang="ru-RU" b="1" i="1" dirty="0" err="1">
                <a:solidFill>
                  <a:schemeClr val="bg2">
                    <a:lumMod val="1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прослеживаемости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ЕАЭС</a:t>
            </a:r>
          </a:p>
          <a:p>
            <a:pPr>
              <a:lnSpc>
                <a:spcPct val="115000"/>
              </a:lnSpc>
            </a:pPr>
            <a:endParaRPr lang="ru-RU" i="1" dirty="0">
              <a:solidFill>
                <a:schemeClr val="bg2">
                  <a:lumMod val="1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ru-RU" i="1" dirty="0">
              <a:solidFill>
                <a:schemeClr val="bg2">
                  <a:lumMod val="1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15000"/>
              </a:lnSpc>
            </a:pPr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Срок завершения проведения пилотного проекта - 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30 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сентября 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2019 года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15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778098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Цели Пилотного проекта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63272" cy="487375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1) апробация полноты, эффективности, результативности и достаточности механизмов маркировки и </a:t>
            </a:r>
            <a:r>
              <a:rPr lang="ru-RU" dirty="0" err="1"/>
              <a:t>прослеживаемости</a:t>
            </a:r>
            <a:r>
              <a:rPr lang="ru-RU" dirty="0"/>
              <a:t> табачных изделий средствами идентификации для обеспечения:</a:t>
            </a:r>
          </a:p>
          <a:p>
            <a:pPr marL="0" indent="0">
              <a:buNone/>
            </a:pPr>
            <a:r>
              <a:rPr lang="ru-RU" dirty="0" smtClean="0"/>
              <a:t>    - </a:t>
            </a:r>
            <a:r>
              <a:rPr lang="ru-RU" dirty="0"/>
              <a:t>подтверждения подлинности товаров;</a:t>
            </a:r>
          </a:p>
          <a:p>
            <a:pPr marL="0" indent="0">
              <a:buNone/>
            </a:pPr>
            <a:r>
              <a:rPr lang="ru-RU" dirty="0" smtClean="0"/>
              <a:t>    - </a:t>
            </a:r>
            <a:r>
              <a:rPr lang="ru-RU" dirty="0"/>
              <a:t>противодействия незаконному ввозу на территорию </a:t>
            </a:r>
            <a:r>
              <a:rPr lang="ru-RU" dirty="0" smtClean="0"/>
              <a:t>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Республики </a:t>
            </a:r>
            <a:r>
              <a:rPr lang="ru-RU" dirty="0"/>
              <a:t>Казахстан, производству и обороту табачных 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изделий </a:t>
            </a:r>
            <a:r>
              <a:rPr lang="ru-RU" dirty="0"/>
              <a:t>(в том числе контрафактной);</a:t>
            </a:r>
          </a:p>
          <a:p>
            <a:pPr marL="0" indent="0">
              <a:buNone/>
            </a:pPr>
            <a:r>
              <a:rPr lang="ru-RU" dirty="0" smtClean="0"/>
              <a:t>    - </a:t>
            </a:r>
            <a:r>
              <a:rPr lang="ru-RU" dirty="0"/>
              <a:t>взаимодействия участников оборота табачных изделий в целях </a:t>
            </a:r>
            <a:r>
              <a:rPr lang="ru-RU" dirty="0" smtClean="0"/>
              <a:t>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исключения </a:t>
            </a:r>
            <a:r>
              <a:rPr lang="ru-RU" dirty="0"/>
              <a:t>использования </a:t>
            </a:r>
            <a:r>
              <a:rPr lang="ru-RU" dirty="0" smtClean="0"/>
              <a:t>непредусмотренных </a:t>
            </a:r>
            <a:r>
              <a:rPr lang="ru-RU" dirty="0"/>
              <a:t>законодательством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dirty="0" smtClean="0"/>
              <a:t>    схем оборота и производства табачных изделий;</a:t>
            </a:r>
          </a:p>
          <a:p>
            <a:pPr marL="0" indent="0">
              <a:buNone/>
            </a:pPr>
            <a:r>
              <a:rPr lang="ru-RU" dirty="0" smtClean="0"/>
              <a:t>    - </a:t>
            </a:r>
            <a:r>
              <a:rPr lang="ru-RU" dirty="0"/>
              <a:t>стандартизации и унификации процедур учета оборота табачных </a:t>
            </a:r>
            <a:r>
              <a:rPr lang="ru-RU" dirty="0" smtClean="0"/>
              <a:t>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изделий</a:t>
            </a:r>
            <a:r>
              <a:rPr lang="ru-RU" dirty="0"/>
              <a:t>;</a:t>
            </a:r>
          </a:p>
          <a:p>
            <a:r>
              <a:rPr lang="ru-RU" dirty="0"/>
              <a:t>2) определение целесообразности перехода на обязательную маркировку табачных изделий средствами идентификации (в части акцизов) и отказа </a:t>
            </a:r>
            <a:br>
              <a:rPr lang="ru-RU" dirty="0"/>
            </a:br>
            <a:r>
              <a:rPr lang="ru-RU" dirty="0"/>
              <a:t>от маркировки табачных изделий акцизными марками.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33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40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ru-RU" b="1" i="1" dirty="0"/>
              <a:t>Комитет государственных доходов Министерства финансов Республики Казахстан </a:t>
            </a:r>
            <a:r>
              <a:rPr lang="ru-RU" dirty="0" smtClean="0"/>
              <a:t>– </a:t>
            </a:r>
            <a:r>
              <a:rPr lang="ru-RU" dirty="0"/>
              <a:t>уполномоченный орган по ведению маркировки и </a:t>
            </a:r>
            <a:r>
              <a:rPr lang="ru-RU" dirty="0" err="1"/>
              <a:t>прослеживаемости</a:t>
            </a:r>
            <a:r>
              <a:rPr lang="ru-RU" dirty="0"/>
              <a:t> табачных изделий;</a:t>
            </a:r>
          </a:p>
          <a:p>
            <a:pPr lvl="0" algn="just"/>
            <a:r>
              <a:rPr lang="ru-RU" b="1" i="1" dirty="0"/>
              <a:t>Субъекты обращения табачных изделий - </a:t>
            </a:r>
            <a:r>
              <a:rPr lang="ru-RU" dirty="0"/>
              <a:t>производители табачных изделий, организации оптовой торговли, организации розничной торговли, </a:t>
            </a:r>
            <a:r>
              <a:rPr lang="ru-RU" dirty="0" smtClean="0"/>
              <a:t>импортеры;</a:t>
            </a:r>
          </a:p>
          <a:p>
            <a:pPr lvl="0" algn="just"/>
            <a:r>
              <a:rPr lang="ru-RU" b="1" i="1" dirty="0" smtClean="0"/>
              <a:t>Акционерное </a:t>
            </a:r>
            <a:r>
              <a:rPr lang="ru-RU" b="1" i="1" dirty="0"/>
              <a:t>общество «</a:t>
            </a:r>
            <a:r>
              <a:rPr lang="ru-RU" b="1" i="1" dirty="0" err="1"/>
              <a:t>Казахтелеком</a:t>
            </a:r>
            <a:r>
              <a:rPr lang="ru-RU" b="1" i="1" dirty="0"/>
              <a:t>»</a:t>
            </a:r>
            <a:r>
              <a:rPr lang="ru-RU" dirty="0"/>
              <a:t>  - разработчик и администратор «ИС МПТ – информационная система маркировки и </a:t>
            </a:r>
            <a:r>
              <a:rPr lang="ru-RU" dirty="0" err="1"/>
              <a:t>прослеживаемости</a:t>
            </a:r>
            <a:r>
              <a:rPr lang="ru-RU" dirty="0"/>
              <a:t> табачных изделий».</a:t>
            </a:r>
          </a:p>
        </p:txBody>
      </p:sp>
    </p:spTree>
    <p:extLst>
      <p:ext uri="{BB962C8B-B14F-4D97-AF65-F5344CB8AC3E}">
        <p14:creationId xmlns:p14="http://schemas.microsoft.com/office/powerpoint/2010/main" val="3239555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  <a:sym typeface="Roboto Medium"/>
              </a:rPr>
              <a:t>Средство идентификации используемое в Пилотном проекте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able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9552" y="1772816"/>
            <a:ext cx="3456384" cy="2162772"/>
          </a:xfrm>
          <a:prstGeom prst="rect">
            <a:avLst/>
          </a:prstGeom>
        </p:spPr>
      </p:pic>
      <p:sp>
        <p:nvSpPr>
          <p:cNvPr id="5" name="Shape 63">
            <a:extLst>
              <a:ext uri="{FF2B5EF4-FFF2-40B4-BE49-F238E27FC236}">
                <a16:creationId xmlns:a16="http://schemas.microsoft.com/office/drawing/2014/main" xmlns="" xmlns:lc="http://schemas.openxmlformats.org/drawingml/2006/lockedCanvas" id="{8A301797-86DC-4240-A90A-150B09BC3963}"/>
              </a:ext>
            </a:extLst>
          </p:cNvPr>
          <p:cNvSpPr txBox="1"/>
          <p:nvPr/>
        </p:nvSpPr>
        <p:spPr>
          <a:xfrm>
            <a:off x="539553" y="4293096"/>
            <a:ext cx="3744416" cy="2122105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dirty="0">
                <a:solidFill>
                  <a:srgbClr val="257BB0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29 символов, </a:t>
            </a:r>
            <a:r>
              <a:rPr lang="en-US" dirty="0" err="1">
                <a:solidFill>
                  <a:srgbClr val="257BB0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DataMatrix</a:t>
            </a:r>
            <a:r>
              <a:rPr lang="ru-RU" dirty="0">
                <a:solidFill>
                  <a:srgbClr val="257BB0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>
                <a:solidFill>
                  <a:srgbClr val="257BB0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ru-RU" dirty="0">
                <a:solidFill>
                  <a:srgbClr val="257BB0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20*20</a:t>
            </a:r>
            <a:endParaRPr lang="en-US" dirty="0">
              <a:solidFill>
                <a:srgbClr val="257BB0"/>
              </a:solidFill>
              <a:latin typeface="Segoe UI" panose="020B0502040204020203" pitchFamily="34" charset="0"/>
              <a:ea typeface="Segoe UI Historic" panose="020B0502040204020203" pitchFamily="34" charset="0"/>
              <a:cs typeface="Segoe UI" panose="020B0502040204020203" pitchFamily="34" charset="0"/>
            </a:endParaRPr>
          </a:p>
          <a:p>
            <a:pPr indent="-38099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7BB0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GTIN</a:t>
            </a:r>
          </a:p>
          <a:p>
            <a:pPr indent="-38099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57BB0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Код идентификации</a:t>
            </a:r>
          </a:p>
          <a:p>
            <a:pPr indent="-38099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57BB0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Код проверки</a:t>
            </a:r>
          </a:p>
        </p:txBody>
      </p:sp>
      <p:pic>
        <p:nvPicPr>
          <p:cNvPr id="6" name="Изображение" descr="Изображение">
            <a:extLst>
              <a:ext uri="{FF2B5EF4-FFF2-40B4-BE49-F238E27FC236}">
                <a16:creationId xmlns:a16="http://schemas.microsoft.com/office/drawing/2014/main" xmlns="" xmlns:lc="http://schemas.openxmlformats.org/drawingml/2006/lockedCanvas" id="{4EB7C482-B58F-4641-8D87-96D8D348C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03846" y="1700808"/>
            <a:ext cx="2777356" cy="139912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Изображение" descr="Изображение">
            <a:extLst>
              <a:ext uri="{FF2B5EF4-FFF2-40B4-BE49-F238E27FC236}">
                <a16:creationId xmlns:a16="http://schemas.microsoft.com/office/drawing/2014/main" xmlns="" xmlns:lc="http://schemas.openxmlformats.org/drawingml/2006/lockedCanvas" id="{4884BE9A-3B17-4980-A77C-6B1E45134D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03846" y="2852936"/>
            <a:ext cx="2494597" cy="115212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Изображение" descr="Изображение">
            <a:extLst>
              <a:ext uri="{FF2B5EF4-FFF2-40B4-BE49-F238E27FC236}">
                <a16:creationId xmlns:a16="http://schemas.microsoft.com/office/drawing/2014/main" xmlns="" xmlns:lc="http://schemas.openxmlformats.org/drawingml/2006/lockedCanvas" id="{65AE4952-F63A-4086-B902-C6C7C2DB33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69691" y="4437112"/>
            <a:ext cx="3569662" cy="10182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04952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i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  <a:sym typeface="Roboto Medium"/>
              </a:rPr>
              <a:t>Примеры промаркированной табачной продукции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90E97119-7F55-4256-8E0D-FB59DA324DE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2064593" cy="275279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8FC4FD1-191F-41B5-982A-7F74161F1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9" y="1700808"/>
            <a:ext cx="3168352" cy="25688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79703B0-7B04-4BE7-BD8A-010B3BAC9B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640741"/>
            <a:ext cx="2163453" cy="26289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BF8B027-01C3-463C-AA76-94DC4AE641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09120"/>
            <a:ext cx="3899593" cy="19973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3564761-FC70-4486-962D-0515934B3E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4653240"/>
            <a:ext cx="3600400" cy="185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7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Мобильное приложение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hape 206">
            <a:extLst>
              <a:ext uri="{FF2B5EF4-FFF2-40B4-BE49-F238E27FC236}">
                <a16:creationId xmlns:a16="http://schemas.microsoft.com/office/drawing/2014/main" xmlns="" id="{FCBC5559-773A-4213-8B1C-5B9179EFF538}"/>
              </a:ext>
            </a:extLst>
          </p:cNvPr>
          <p:cNvPicPr preferRelativeResize="0">
            <a:picLocks noGrp="1"/>
          </p:cNvPicPr>
          <p:nvPr>
            <p:ph sz="quarter"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1052736"/>
            <a:ext cx="5194920" cy="5085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3892C4E-8903-4C8F-A0DA-AF1C493F3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052736"/>
            <a:ext cx="2919566" cy="519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53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075240" cy="491716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5460326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Алматы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1670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65</TotalTime>
  <Words>228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Пилотный проект по маркировке и прослеживаемости  табачных изделий</vt:lpstr>
      <vt:lpstr>Общие сведения</vt:lpstr>
      <vt:lpstr>Цели Пилотного проекта</vt:lpstr>
      <vt:lpstr>Участники проекта</vt:lpstr>
      <vt:lpstr>Средство идентификации используемое в Пилотном проекте</vt:lpstr>
      <vt:lpstr>Примеры промаркированной табачной продукции</vt:lpstr>
      <vt:lpstr>Мобильное приложение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Пилотный проект по маркировке и прослеживаемости  табачных изделий</dc:title>
  <dc:creator>Таубекова С. К.</dc:creator>
  <cp:lastModifiedBy>Пользователь</cp:lastModifiedBy>
  <cp:revision>10</cp:revision>
  <dcterms:created xsi:type="dcterms:W3CDTF">2019-05-21T11:52:12Z</dcterms:created>
  <dcterms:modified xsi:type="dcterms:W3CDTF">2019-05-22T04:16:50Z</dcterms:modified>
</cp:coreProperties>
</file>