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A2839-D2A7-4B1A-9185-19762C8B8B29}" type="doc">
      <dgm:prSet loTypeId="urn:microsoft.com/office/officeart/2005/8/layout/cycle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EC4A0C5-B1B3-4699-8B99-BFCC9CF9B6D8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002060"/>
              </a:solidFill>
            </a:rPr>
            <a:t>Автоподсчет</a:t>
          </a:r>
          <a:r>
            <a:rPr lang="ru-RU" sz="1600" b="1" dirty="0" smtClean="0">
              <a:solidFill>
                <a:srgbClr val="002060"/>
              </a:solidFill>
            </a:rPr>
            <a:t> остатков товаров</a:t>
          </a:r>
          <a:endParaRPr lang="ru-RU" sz="1600" dirty="0">
            <a:solidFill>
              <a:srgbClr val="002060"/>
            </a:solidFill>
          </a:endParaRPr>
        </a:p>
      </dgm:t>
    </dgm:pt>
    <dgm:pt modelId="{A832DD07-993C-4E24-B392-A7B9F122CE81}" type="parTrans" cxnId="{3C480619-D16E-4CA1-9255-CC7A87A7892C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7315EF78-F597-47E2-BEBB-51263D5FC790}" type="sibTrans" cxnId="{3C480619-D16E-4CA1-9255-CC7A87A7892C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2F2F2F28-0EB8-4A4E-BBB4-4414A01A5CA2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002060"/>
              </a:solidFill>
            </a:rPr>
            <a:t>Автозаполнение</a:t>
          </a:r>
          <a:r>
            <a:rPr lang="ru-RU" sz="1600" b="1" dirty="0" smtClean="0">
              <a:solidFill>
                <a:srgbClr val="002060"/>
              </a:solidFill>
            </a:rPr>
            <a:t> ЭСФ</a:t>
          </a:r>
          <a:endParaRPr lang="ru-RU" sz="1600" dirty="0">
            <a:solidFill>
              <a:srgbClr val="002060"/>
            </a:solidFill>
          </a:endParaRPr>
        </a:p>
      </dgm:t>
    </dgm:pt>
    <dgm:pt modelId="{14F27B1C-9338-42B4-9474-8DE4D017FDEE}" type="parTrans" cxnId="{A206B0CD-E8F8-4B52-AFDD-CF6BDC82AE30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A1F5143C-5C30-463E-9B5F-36E37FA06116}" type="sibTrans" cxnId="{A206B0CD-E8F8-4B52-AFDD-CF6BDC82AE30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72250ED-5E6D-42E9-8252-61A78693CF2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Автоматическое перемещение товаров</a:t>
          </a:r>
          <a:endParaRPr lang="ru-RU" sz="1600" dirty="0">
            <a:solidFill>
              <a:srgbClr val="002060"/>
            </a:solidFill>
          </a:endParaRPr>
        </a:p>
      </dgm:t>
    </dgm:pt>
    <dgm:pt modelId="{C3EA58EE-06AA-46B1-8B23-2BBB77586FB0}" type="parTrans" cxnId="{5AA44F37-0CB9-4919-AA73-05CFD12AA94A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00AAC710-ACBD-4349-93C7-5A4FAE2E4418}" type="sibTrans" cxnId="{5AA44F37-0CB9-4919-AA73-05CFD12AA94A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746B2DCC-01CB-42FC-9B01-55CD00C3B0F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Интеграция с </a:t>
          </a:r>
          <a:r>
            <a:rPr lang="en-US" sz="1600" b="1" dirty="0" smtClean="0">
              <a:solidFill>
                <a:srgbClr val="002060"/>
              </a:solidFill>
            </a:rPr>
            <a:t>ERP</a:t>
          </a:r>
          <a:r>
            <a:rPr lang="ru-RU" sz="1600" b="1" dirty="0" smtClean="0">
              <a:solidFill>
                <a:srgbClr val="002060"/>
              </a:solidFill>
            </a:rPr>
            <a:t>-системами через А</a:t>
          </a:r>
          <a:r>
            <a:rPr lang="en-US" sz="1600" b="1" dirty="0" smtClean="0">
              <a:solidFill>
                <a:srgbClr val="002060"/>
              </a:solidFill>
            </a:rPr>
            <a:t>PI</a:t>
          </a:r>
          <a:endParaRPr lang="ru-RU" sz="1600" dirty="0">
            <a:solidFill>
              <a:srgbClr val="002060"/>
            </a:solidFill>
          </a:endParaRPr>
        </a:p>
      </dgm:t>
    </dgm:pt>
    <dgm:pt modelId="{A00454F6-971D-402A-A793-AE7F819631F9}" type="parTrans" cxnId="{1608DF5E-4949-47A1-BFF2-A6C988834EDD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18F9680B-7328-4F59-B583-70C24D237848}" type="sibTrans" cxnId="{1608DF5E-4949-47A1-BFF2-A6C988834EDD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1751CC0E-DAEC-48B4-AB4D-B08465BA8B6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Возможность работы через </a:t>
          </a:r>
          <a:r>
            <a:rPr lang="en-US" sz="1600" b="1" dirty="0" smtClean="0">
              <a:solidFill>
                <a:srgbClr val="002060"/>
              </a:solidFill>
            </a:rPr>
            <a:t>web</a:t>
          </a:r>
          <a:r>
            <a:rPr lang="ru-RU" sz="1600" b="1" dirty="0" smtClean="0">
              <a:solidFill>
                <a:srgbClr val="002060"/>
              </a:solidFill>
            </a:rPr>
            <a:t>-приложение</a:t>
          </a:r>
          <a:endParaRPr lang="ru-RU" sz="1600" dirty="0">
            <a:solidFill>
              <a:srgbClr val="002060"/>
            </a:solidFill>
          </a:endParaRPr>
        </a:p>
      </dgm:t>
    </dgm:pt>
    <dgm:pt modelId="{690D38F8-A11B-4E84-8E78-F4B382B68565}" type="parTrans" cxnId="{44AB579D-7146-49F8-9001-2A2207D9110F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ADB8E2F-130C-4645-B65A-053EF7001231}" type="sibTrans" cxnId="{44AB579D-7146-49F8-9001-2A2207D9110F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57FD744F-CDAD-4B21-9E73-5B3096C222B4}">
      <dgm:prSet phldrT="[Текст]" custT="1"/>
      <dgm:spPr/>
      <dgm:t>
        <a:bodyPr/>
        <a:lstStyle/>
        <a:p>
          <a:r>
            <a:rPr lang="kk-KZ" sz="1600" b="1" dirty="0" smtClean="0">
              <a:solidFill>
                <a:srgbClr val="002060"/>
              </a:solidFill>
            </a:rPr>
            <a:t>Интеграция ВС с таможенными и налоговыми ИС</a:t>
          </a:r>
          <a:endParaRPr lang="ru-RU" sz="1600" dirty="0">
            <a:solidFill>
              <a:srgbClr val="002060"/>
            </a:solidFill>
          </a:endParaRPr>
        </a:p>
      </dgm:t>
    </dgm:pt>
    <dgm:pt modelId="{8C2E3BEC-EE90-4944-A9DD-602A63E62E1A}" type="parTrans" cxnId="{9739D772-3996-464A-9F19-CCF7A0CE22A5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6F8F2185-4C10-4623-A251-DDB28D342F2B}" type="sibTrans" cxnId="{9739D772-3996-464A-9F19-CCF7A0CE22A5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3AF8EE1F-5E13-42FB-A20B-B4D82979C980}" type="pres">
      <dgm:prSet presAssocID="{6E4A2839-D2A7-4B1A-9185-19762C8B8B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A536A-BAAF-44CB-88F1-EDE64574685E}" type="pres">
      <dgm:prSet presAssocID="{7EC4A0C5-B1B3-4699-8B99-BFCC9CF9B6D8}" presName="node" presStyleLbl="node1" presStyleIdx="0" presStyleCnt="6" custScaleX="117936" custRadScaleRad="97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9C031-5E50-4C83-9BCA-A4F39FC95B0C}" type="pres">
      <dgm:prSet presAssocID="{7EC4A0C5-B1B3-4699-8B99-BFCC9CF9B6D8}" presName="spNode" presStyleCnt="0"/>
      <dgm:spPr/>
    </dgm:pt>
    <dgm:pt modelId="{435765A0-3BE0-4A57-BCF6-FFEB09163706}" type="pres">
      <dgm:prSet presAssocID="{7315EF78-F597-47E2-BEBB-51263D5FC790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836475E-EC95-4EEF-9CC1-F2B0C743E67C}" type="pres">
      <dgm:prSet presAssocID="{2F2F2F28-0EB8-4A4E-BBB4-4414A01A5CA2}" presName="node" presStyleLbl="node1" presStyleIdx="1" presStyleCnt="6" custScaleX="120786" custScaleY="90918" custRadScaleRad="99271" custRadScaleInc="9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48737-4F13-494C-977F-4650B0316987}" type="pres">
      <dgm:prSet presAssocID="{2F2F2F28-0EB8-4A4E-BBB4-4414A01A5CA2}" presName="spNode" presStyleCnt="0"/>
      <dgm:spPr/>
    </dgm:pt>
    <dgm:pt modelId="{2716AC33-17E0-4058-8CE2-703AE8AD5B19}" type="pres">
      <dgm:prSet presAssocID="{A1F5143C-5C30-463E-9B5F-36E37FA06116}" presName="sibTrans" presStyleLbl="sibTrans1D1" presStyleIdx="1" presStyleCnt="6"/>
      <dgm:spPr/>
      <dgm:t>
        <a:bodyPr/>
        <a:lstStyle/>
        <a:p>
          <a:endParaRPr lang="ru-RU"/>
        </a:p>
      </dgm:t>
    </dgm:pt>
    <dgm:pt modelId="{E443DCD9-466D-48CC-AA3E-C02DDBF7D390}" type="pres">
      <dgm:prSet presAssocID="{C72250ED-5E6D-42E9-8252-61A78693CF22}" presName="node" presStyleLbl="node1" presStyleIdx="2" presStyleCnt="6" custScaleX="120187" custRadScaleRad="99690" custRadScaleInc="-44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314BF-B9F2-43A4-AE12-825BC1EEA4E7}" type="pres">
      <dgm:prSet presAssocID="{C72250ED-5E6D-42E9-8252-61A78693CF22}" presName="spNode" presStyleCnt="0"/>
      <dgm:spPr/>
    </dgm:pt>
    <dgm:pt modelId="{CDC81FE4-7F27-4E20-B328-F492D13B2ABC}" type="pres">
      <dgm:prSet presAssocID="{00AAC710-ACBD-4349-93C7-5A4FAE2E441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4EB0CA05-DC00-43E4-800F-84DDDEB51BCE}" type="pres">
      <dgm:prSet presAssocID="{746B2DCC-01CB-42FC-9B01-55CD00C3B0F0}" presName="node" presStyleLbl="node1" presStyleIdx="3" presStyleCnt="6" custScaleX="138973" custRadScaleRad="100122" custRadScaleInc="-8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46959-0462-4036-84DD-25000E8ADAC7}" type="pres">
      <dgm:prSet presAssocID="{746B2DCC-01CB-42FC-9B01-55CD00C3B0F0}" presName="spNode" presStyleCnt="0"/>
      <dgm:spPr/>
    </dgm:pt>
    <dgm:pt modelId="{11FD7435-495E-43EF-BA09-E6CA251F8900}" type="pres">
      <dgm:prSet presAssocID="{18F9680B-7328-4F59-B583-70C24D237848}" presName="sibTrans" presStyleLbl="sibTrans1D1" presStyleIdx="3" presStyleCnt="6"/>
      <dgm:spPr/>
      <dgm:t>
        <a:bodyPr/>
        <a:lstStyle/>
        <a:p>
          <a:endParaRPr lang="ru-RU"/>
        </a:p>
      </dgm:t>
    </dgm:pt>
    <dgm:pt modelId="{AEAF0033-E561-4DD3-8EA1-8A72D4EA6EE4}" type="pres">
      <dgm:prSet presAssocID="{1751CC0E-DAEC-48B4-AB4D-B08465BA8B6D}" presName="node" presStyleLbl="node1" presStyleIdx="4" presStyleCnt="6" custScaleX="116615" custRadScaleRad="102472" custRadScaleInc="39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69537-59D3-4DB4-A334-5A0363FF99C6}" type="pres">
      <dgm:prSet presAssocID="{1751CC0E-DAEC-48B4-AB4D-B08465BA8B6D}" presName="spNode" presStyleCnt="0"/>
      <dgm:spPr/>
    </dgm:pt>
    <dgm:pt modelId="{2586B04D-6E5A-4D5D-B63A-BA2076502846}" type="pres">
      <dgm:prSet presAssocID="{CADB8E2F-130C-4645-B65A-053EF7001231}" presName="sibTrans" presStyleLbl="sibTrans1D1" presStyleIdx="4" presStyleCnt="6"/>
      <dgm:spPr/>
      <dgm:t>
        <a:bodyPr/>
        <a:lstStyle/>
        <a:p>
          <a:endParaRPr lang="ru-RU"/>
        </a:p>
      </dgm:t>
    </dgm:pt>
    <dgm:pt modelId="{0ACC8D49-DA88-4171-B2E0-8A63AFA0C3E0}" type="pres">
      <dgm:prSet presAssocID="{57FD744F-CDAD-4B21-9E73-5B3096C222B4}" presName="node" presStyleLbl="node1" presStyleIdx="5" presStyleCnt="6" custScaleX="117868" custRadScaleRad="98914" custRadScaleInc="-14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A0DB6-87B3-4C53-AE11-F92DF1FA770E}" type="pres">
      <dgm:prSet presAssocID="{57FD744F-CDAD-4B21-9E73-5B3096C222B4}" presName="spNode" presStyleCnt="0"/>
      <dgm:spPr/>
    </dgm:pt>
    <dgm:pt modelId="{BA623DE9-954E-463E-9232-14A82B57A1D7}" type="pres">
      <dgm:prSet presAssocID="{6F8F2185-4C10-4623-A251-DDB28D342F2B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3C480619-D16E-4CA1-9255-CC7A87A7892C}" srcId="{6E4A2839-D2A7-4B1A-9185-19762C8B8B29}" destId="{7EC4A0C5-B1B3-4699-8B99-BFCC9CF9B6D8}" srcOrd="0" destOrd="0" parTransId="{A832DD07-993C-4E24-B392-A7B9F122CE81}" sibTransId="{7315EF78-F597-47E2-BEBB-51263D5FC790}"/>
    <dgm:cxn modelId="{A206B0CD-E8F8-4B52-AFDD-CF6BDC82AE30}" srcId="{6E4A2839-D2A7-4B1A-9185-19762C8B8B29}" destId="{2F2F2F28-0EB8-4A4E-BBB4-4414A01A5CA2}" srcOrd="1" destOrd="0" parTransId="{14F27B1C-9338-42B4-9474-8DE4D017FDEE}" sibTransId="{A1F5143C-5C30-463E-9B5F-36E37FA06116}"/>
    <dgm:cxn modelId="{5AA44F37-0CB9-4919-AA73-05CFD12AA94A}" srcId="{6E4A2839-D2A7-4B1A-9185-19762C8B8B29}" destId="{C72250ED-5E6D-42E9-8252-61A78693CF22}" srcOrd="2" destOrd="0" parTransId="{C3EA58EE-06AA-46B1-8B23-2BBB77586FB0}" sibTransId="{00AAC710-ACBD-4349-93C7-5A4FAE2E4418}"/>
    <dgm:cxn modelId="{FE553926-9D48-429A-A4E1-B806B58FF529}" type="presOf" srcId="{18F9680B-7328-4F59-B583-70C24D237848}" destId="{11FD7435-495E-43EF-BA09-E6CA251F8900}" srcOrd="0" destOrd="0" presId="urn:microsoft.com/office/officeart/2005/8/layout/cycle6"/>
    <dgm:cxn modelId="{D3D16661-A14E-441D-94C0-0956B5FC079B}" type="presOf" srcId="{2F2F2F28-0EB8-4A4E-BBB4-4414A01A5CA2}" destId="{D836475E-EC95-4EEF-9CC1-F2B0C743E67C}" srcOrd="0" destOrd="0" presId="urn:microsoft.com/office/officeart/2005/8/layout/cycle6"/>
    <dgm:cxn modelId="{18583BA5-7636-42F7-90AE-CB964EFAEB70}" type="presOf" srcId="{1751CC0E-DAEC-48B4-AB4D-B08465BA8B6D}" destId="{AEAF0033-E561-4DD3-8EA1-8A72D4EA6EE4}" srcOrd="0" destOrd="0" presId="urn:microsoft.com/office/officeart/2005/8/layout/cycle6"/>
    <dgm:cxn modelId="{0C804454-EA20-4E0B-9A95-B2665C890FCE}" type="presOf" srcId="{CADB8E2F-130C-4645-B65A-053EF7001231}" destId="{2586B04D-6E5A-4D5D-B63A-BA2076502846}" srcOrd="0" destOrd="0" presId="urn:microsoft.com/office/officeart/2005/8/layout/cycle6"/>
    <dgm:cxn modelId="{9739D772-3996-464A-9F19-CCF7A0CE22A5}" srcId="{6E4A2839-D2A7-4B1A-9185-19762C8B8B29}" destId="{57FD744F-CDAD-4B21-9E73-5B3096C222B4}" srcOrd="5" destOrd="0" parTransId="{8C2E3BEC-EE90-4944-A9DD-602A63E62E1A}" sibTransId="{6F8F2185-4C10-4623-A251-DDB28D342F2B}"/>
    <dgm:cxn modelId="{B25DCC7B-BD2F-4550-967E-088FE61035AF}" type="presOf" srcId="{7EC4A0C5-B1B3-4699-8B99-BFCC9CF9B6D8}" destId="{620A536A-BAAF-44CB-88F1-EDE64574685E}" srcOrd="0" destOrd="0" presId="urn:microsoft.com/office/officeart/2005/8/layout/cycle6"/>
    <dgm:cxn modelId="{577652D0-F5AD-4F52-BB1F-2330430A9A49}" type="presOf" srcId="{746B2DCC-01CB-42FC-9B01-55CD00C3B0F0}" destId="{4EB0CA05-DC00-43E4-800F-84DDDEB51BCE}" srcOrd="0" destOrd="0" presId="urn:microsoft.com/office/officeart/2005/8/layout/cycle6"/>
    <dgm:cxn modelId="{44AB579D-7146-49F8-9001-2A2207D9110F}" srcId="{6E4A2839-D2A7-4B1A-9185-19762C8B8B29}" destId="{1751CC0E-DAEC-48B4-AB4D-B08465BA8B6D}" srcOrd="4" destOrd="0" parTransId="{690D38F8-A11B-4E84-8E78-F4B382B68565}" sibTransId="{CADB8E2F-130C-4645-B65A-053EF7001231}"/>
    <dgm:cxn modelId="{1608DF5E-4949-47A1-BFF2-A6C988834EDD}" srcId="{6E4A2839-D2A7-4B1A-9185-19762C8B8B29}" destId="{746B2DCC-01CB-42FC-9B01-55CD00C3B0F0}" srcOrd="3" destOrd="0" parTransId="{A00454F6-971D-402A-A793-AE7F819631F9}" sibTransId="{18F9680B-7328-4F59-B583-70C24D237848}"/>
    <dgm:cxn modelId="{52C4B6E4-144B-4419-AE05-4F554BE15744}" type="presOf" srcId="{00AAC710-ACBD-4349-93C7-5A4FAE2E4418}" destId="{CDC81FE4-7F27-4E20-B328-F492D13B2ABC}" srcOrd="0" destOrd="0" presId="urn:microsoft.com/office/officeart/2005/8/layout/cycle6"/>
    <dgm:cxn modelId="{826AF5BE-D05A-404A-968B-53433C5F437C}" type="presOf" srcId="{57FD744F-CDAD-4B21-9E73-5B3096C222B4}" destId="{0ACC8D49-DA88-4171-B2E0-8A63AFA0C3E0}" srcOrd="0" destOrd="0" presId="urn:microsoft.com/office/officeart/2005/8/layout/cycle6"/>
    <dgm:cxn modelId="{AC30C921-3F86-4423-BD13-F2C5CB551D4F}" type="presOf" srcId="{7315EF78-F597-47E2-BEBB-51263D5FC790}" destId="{435765A0-3BE0-4A57-BCF6-FFEB09163706}" srcOrd="0" destOrd="0" presId="urn:microsoft.com/office/officeart/2005/8/layout/cycle6"/>
    <dgm:cxn modelId="{EBE97A03-3109-4AD2-9F34-2815D85BEF9B}" type="presOf" srcId="{6F8F2185-4C10-4623-A251-DDB28D342F2B}" destId="{BA623DE9-954E-463E-9232-14A82B57A1D7}" srcOrd="0" destOrd="0" presId="urn:microsoft.com/office/officeart/2005/8/layout/cycle6"/>
    <dgm:cxn modelId="{3FF7AFCD-82DA-46C0-BC22-F97C80339426}" type="presOf" srcId="{C72250ED-5E6D-42E9-8252-61A78693CF22}" destId="{E443DCD9-466D-48CC-AA3E-C02DDBF7D390}" srcOrd="0" destOrd="0" presId="urn:microsoft.com/office/officeart/2005/8/layout/cycle6"/>
    <dgm:cxn modelId="{C4EE979E-B123-4D46-9301-7110BEC3A607}" type="presOf" srcId="{6E4A2839-D2A7-4B1A-9185-19762C8B8B29}" destId="{3AF8EE1F-5E13-42FB-A20B-B4D82979C980}" srcOrd="0" destOrd="0" presId="urn:microsoft.com/office/officeart/2005/8/layout/cycle6"/>
    <dgm:cxn modelId="{B9C03E95-A2BF-4596-B498-F95B043A32BE}" type="presOf" srcId="{A1F5143C-5C30-463E-9B5F-36E37FA06116}" destId="{2716AC33-17E0-4058-8CE2-703AE8AD5B19}" srcOrd="0" destOrd="0" presId="urn:microsoft.com/office/officeart/2005/8/layout/cycle6"/>
    <dgm:cxn modelId="{4D09272B-32F9-49CE-93B3-6C2F16B63D1B}" type="presParOf" srcId="{3AF8EE1F-5E13-42FB-A20B-B4D82979C980}" destId="{620A536A-BAAF-44CB-88F1-EDE64574685E}" srcOrd="0" destOrd="0" presId="urn:microsoft.com/office/officeart/2005/8/layout/cycle6"/>
    <dgm:cxn modelId="{4747ABB6-1FF7-4273-BF22-0D24E3E7FDE0}" type="presParOf" srcId="{3AF8EE1F-5E13-42FB-A20B-B4D82979C980}" destId="{4939C031-5E50-4C83-9BCA-A4F39FC95B0C}" srcOrd="1" destOrd="0" presId="urn:microsoft.com/office/officeart/2005/8/layout/cycle6"/>
    <dgm:cxn modelId="{0B4CA174-898A-4D0C-97CA-76F13A38EDB1}" type="presParOf" srcId="{3AF8EE1F-5E13-42FB-A20B-B4D82979C980}" destId="{435765A0-3BE0-4A57-BCF6-FFEB09163706}" srcOrd="2" destOrd="0" presId="urn:microsoft.com/office/officeart/2005/8/layout/cycle6"/>
    <dgm:cxn modelId="{F8BCFE06-5772-4FC6-B01F-B100E2E85642}" type="presParOf" srcId="{3AF8EE1F-5E13-42FB-A20B-B4D82979C980}" destId="{D836475E-EC95-4EEF-9CC1-F2B0C743E67C}" srcOrd="3" destOrd="0" presId="urn:microsoft.com/office/officeart/2005/8/layout/cycle6"/>
    <dgm:cxn modelId="{55F87666-94AB-4A3D-B59D-F03A996DBED4}" type="presParOf" srcId="{3AF8EE1F-5E13-42FB-A20B-B4D82979C980}" destId="{CE548737-4F13-494C-977F-4650B0316987}" srcOrd="4" destOrd="0" presId="urn:microsoft.com/office/officeart/2005/8/layout/cycle6"/>
    <dgm:cxn modelId="{648161AE-7933-4B79-9AE4-6875C98D13CC}" type="presParOf" srcId="{3AF8EE1F-5E13-42FB-A20B-B4D82979C980}" destId="{2716AC33-17E0-4058-8CE2-703AE8AD5B19}" srcOrd="5" destOrd="0" presId="urn:microsoft.com/office/officeart/2005/8/layout/cycle6"/>
    <dgm:cxn modelId="{C13192AD-49E9-4D59-8EBF-BE5D5DAE9F45}" type="presParOf" srcId="{3AF8EE1F-5E13-42FB-A20B-B4D82979C980}" destId="{E443DCD9-466D-48CC-AA3E-C02DDBF7D390}" srcOrd="6" destOrd="0" presId="urn:microsoft.com/office/officeart/2005/8/layout/cycle6"/>
    <dgm:cxn modelId="{567223FD-21AB-4998-A950-D7EEE2381904}" type="presParOf" srcId="{3AF8EE1F-5E13-42FB-A20B-B4D82979C980}" destId="{AA3314BF-B9F2-43A4-AE12-825BC1EEA4E7}" srcOrd="7" destOrd="0" presId="urn:microsoft.com/office/officeart/2005/8/layout/cycle6"/>
    <dgm:cxn modelId="{AF5DD7DC-E51D-4BF9-A260-B55E02CFEFA5}" type="presParOf" srcId="{3AF8EE1F-5E13-42FB-A20B-B4D82979C980}" destId="{CDC81FE4-7F27-4E20-B328-F492D13B2ABC}" srcOrd="8" destOrd="0" presId="urn:microsoft.com/office/officeart/2005/8/layout/cycle6"/>
    <dgm:cxn modelId="{6D0BE1A5-B651-4B48-8BC4-DD2B513D2413}" type="presParOf" srcId="{3AF8EE1F-5E13-42FB-A20B-B4D82979C980}" destId="{4EB0CA05-DC00-43E4-800F-84DDDEB51BCE}" srcOrd="9" destOrd="0" presId="urn:microsoft.com/office/officeart/2005/8/layout/cycle6"/>
    <dgm:cxn modelId="{DD15AEC9-8609-49CC-B759-EECE42641784}" type="presParOf" srcId="{3AF8EE1F-5E13-42FB-A20B-B4D82979C980}" destId="{FE446959-0462-4036-84DD-25000E8ADAC7}" srcOrd="10" destOrd="0" presId="urn:microsoft.com/office/officeart/2005/8/layout/cycle6"/>
    <dgm:cxn modelId="{CB13E748-30A4-4978-AE1F-9E1D830ABFF8}" type="presParOf" srcId="{3AF8EE1F-5E13-42FB-A20B-B4D82979C980}" destId="{11FD7435-495E-43EF-BA09-E6CA251F8900}" srcOrd="11" destOrd="0" presId="urn:microsoft.com/office/officeart/2005/8/layout/cycle6"/>
    <dgm:cxn modelId="{1D407325-91A6-43FC-8CA8-561D0CD3F80C}" type="presParOf" srcId="{3AF8EE1F-5E13-42FB-A20B-B4D82979C980}" destId="{AEAF0033-E561-4DD3-8EA1-8A72D4EA6EE4}" srcOrd="12" destOrd="0" presId="urn:microsoft.com/office/officeart/2005/8/layout/cycle6"/>
    <dgm:cxn modelId="{9DA09E3C-7DAE-4C2D-A1B6-7DCD414BD1E9}" type="presParOf" srcId="{3AF8EE1F-5E13-42FB-A20B-B4D82979C980}" destId="{B8969537-59D3-4DB4-A334-5A0363FF99C6}" srcOrd="13" destOrd="0" presId="urn:microsoft.com/office/officeart/2005/8/layout/cycle6"/>
    <dgm:cxn modelId="{1974841F-0654-4910-BE36-E7A749DC9AE8}" type="presParOf" srcId="{3AF8EE1F-5E13-42FB-A20B-B4D82979C980}" destId="{2586B04D-6E5A-4D5D-B63A-BA2076502846}" srcOrd="14" destOrd="0" presId="urn:microsoft.com/office/officeart/2005/8/layout/cycle6"/>
    <dgm:cxn modelId="{149054EA-2AEF-483F-96C1-C6F6052F1A96}" type="presParOf" srcId="{3AF8EE1F-5E13-42FB-A20B-B4D82979C980}" destId="{0ACC8D49-DA88-4171-B2E0-8A63AFA0C3E0}" srcOrd="15" destOrd="0" presId="urn:microsoft.com/office/officeart/2005/8/layout/cycle6"/>
    <dgm:cxn modelId="{3FDFA5BD-95AC-4EA3-8B08-D8824A6FA7D1}" type="presParOf" srcId="{3AF8EE1F-5E13-42FB-A20B-B4D82979C980}" destId="{766A0DB6-87B3-4C53-AE11-F92DF1FA770E}" srcOrd="16" destOrd="0" presId="urn:microsoft.com/office/officeart/2005/8/layout/cycle6"/>
    <dgm:cxn modelId="{916B8CB5-87AB-4CE0-9C70-D88415BAF30A}" type="presParOf" srcId="{3AF8EE1F-5E13-42FB-A20B-B4D82979C980}" destId="{BA623DE9-954E-463E-9232-14A82B57A1D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A536A-BAAF-44CB-88F1-EDE64574685E}">
      <dsp:nvSpPr>
        <dsp:cNvPr id="0" name=""/>
        <dsp:cNvSpPr/>
      </dsp:nvSpPr>
      <dsp:spPr>
        <a:xfrm>
          <a:off x="3432733" y="62942"/>
          <a:ext cx="1682668" cy="927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</a:rPr>
            <a:t>Автоподсчет</a:t>
          </a:r>
          <a:r>
            <a:rPr lang="ru-RU" sz="1600" b="1" kern="1200" dirty="0" smtClean="0">
              <a:solidFill>
                <a:srgbClr val="002060"/>
              </a:solidFill>
            </a:rPr>
            <a:t> остатков товаров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478005" y="108214"/>
        <a:ext cx="1592124" cy="836852"/>
      </dsp:txXfrm>
    </dsp:sp>
    <dsp:sp modelId="{435765A0-3BE0-4A57-BCF6-FFEB09163706}">
      <dsp:nvSpPr>
        <dsp:cNvPr id="0" name=""/>
        <dsp:cNvSpPr/>
      </dsp:nvSpPr>
      <dsp:spPr>
        <a:xfrm>
          <a:off x="2151013" y="557599"/>
          <a:ext cx="4375193" cy="4375193"/>
        </a:xfrm>
        <a:custGeom>
          <a:avLst/>
          <a:gdLst/>
          <a:ahLst/>
          <a:cxnLst/>
          <a:rect l="0" t="0" r="0" b="0"/>
          <a:pathLst>
            <a:path>
              <a:moveTo>
                <a:pt x="2973085" y="145884"/>
              </a:moveTo>
              <a:arcTo wR="2187596" hR="2187596" stAng="17462566" swAng="1445181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6475E-EC95-4EEF-9CC1-F2B0C743E67C}">
      <dsp:nvSpPr>
        <dsp:cNvPr id="0" name=""/>
        <dsp:cNvSpPr/>
      </dsp:nvSpPr>
      <dsp:spPr>
        <a:xfrm>
          <a:off x="5327975" y="1208433"/>
          <a:ext cx="1723331" cy="8431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</a:rPr>
            <a:t>Автозаполнение</a:t>
          </a:r>
          <a:r>
            <a:rPr lang="ru-RU" sz="1600" b="1" kern="1200" dirty="0" smtClean="0">
              <a:solidFill>
                <a:srgbClr val="002060"/>
              </a:solidFill>
            </a:rPr>
            <a:t> ЭСФ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369135" y="1249593"/>
        <a:ext cx="1641011" cy="760850"/>
      </dsp:txXfrm>
    </dsp:sp>
    <dsp:sp modelId="{2716AC33-17E0-4058-8CE2-703AE8AD5B19}">
      <dsp:nvSpPr>
        <dsp:cNvPr id="0" name=""/>
        <dsp:cNvSpPr/>
      </dsp:nvSpPr>
      <dsp:spPr>
        <a:xfrm>
          <a:off x="2076430" y="487930"/>
          <a:ext cx="4375193" cy="4375193"/>
        </a:xfrm>
        <a:custGeom>
          <a:avLst/>
          <a:gdLst/>
          <a:ahLst/>
          <a:cxnLst/>
          <a:rect l="0" t="0" r="0" b="0"/>
          <a:pathLst>
            <a:path>
              <a:moveTo>
                <a:pt x="4286944" y="1572522"/>
              </a:moveTo>
              <a:arcTo wR="2187596" hR="2187596" stAng="20620217" swAng="1431891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3DCD9-466D-48CC-AA3E-C02DDBF7D390}">
      <dsp:nvSpPr>
        <dsp:cNvPr id="0" name=""/>
        <dsp:cNvSpPr/>
      </dsp:nvSpPr>
      <dsp:spPr>
        <a:xfrm>
          <a:off x="5452398" y="2971540"/>
          <a:ext cx="1714784" cy="927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Автоматическое перемещение товаров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497670" y="3016812"/>
        <a:ext cx="1624240" cy="836852"/>
      </dsp:txXfrm>
    </dsp:sp>
    <dsp:sp modelId="{CDC81FE4-7F27-4E20-B328-F492D13B2ABC}">
      <dsp:nvSpPr>
        <dsp:cNvPr id="0" name=""/>
        <dsp:cNvSpPr/>
      </dsp:nvSpPr>
      <dsp:spPr>
        <a:xfrm>
          <a:off x="2069738" y="477799"/>
          <a:ext cx="4375193" cy="4375193"/>
        </a:xfrm>
        <a:custGeom>
          <a:avLst/>
          <a:gdLst/>
          <a:ahLst/>
          <a:cxnLst/>
          <a:rect l="0" t="0" r="0" b="0"/>
          <a:pathLst>
            <a:path>
              <a:moveTo>
                <a:pt x="3988589" y="3429371"/>
              </a:moveTo>
              <a:arcTo wR="2187596" hR="2187596" stAng="2075162" swAng="1551667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0CA05-DC00-43E4-800F-84DDDEB51BCE}">
      <dsp:nvSpPr>
        <dsp:cNvPr id="0" name=""/>
        <dsp:cNvSpPr/>
      </dsp:nvSpPr>
      <dsp:spPr>
        <a:xfrm>
          <a:off x="3344801" y="4378747"/>
          <a:ext cx="1982816" cy="927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Интеграция с </a:t>
          </a:r>
          <a:r>
            <a:rPr lang="en-US" sz="1600" b="1" kern="1200" dirty="0" smtClean="0">
              <a:solidFill>
                <a:srgbClr val="002060"/>
              </a:solidFill>
            </a:rPr>
            <a:t>ERP</a:t>
          </a:r>
          <a:r>
            <a:rPr lang="ru-RU" sz="1600" b="1" kern="1200" dirty="0" smtClean="0">
              <a:solidFill>
                <a:srgbClr val="002060"/>
              </a:solidFill>
            </a:rPr>
            <a:t>-системами через А</a:t>
          </a:r>
          <a:r>
            <a:rPr lang="en-US" sz="1600" b="1" kern="1200" dirty="0" smtClean="0">
              <a:solidFill>
                <a:srgbClr val="002060"/>
              </a:solidFill>
            </a:rPr>
            <a:t>PI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390073" y="4424019"/>
        <a:ext cx="1892272" cy="836852"/>
      </dsp:txXfrm>
    </dsp:sp>
    <dsp:sp modelId="{11FD7435-495E-43EF-BA09-E6CA251F8900}">
      <dsp:nvSpPr>
        <dsp:cNvPr id="0" name=""/>
        <dsp:cNvSpPr/>
      </dsp:nvSpPr>
      <dsp:spPr>
        <a:xfrm>
          <a:off x="1988837" y="425471"/>
          <a:ext cx="4375193" cy="4375193"/>
        </a:xfrm>
        <a:custGeom>
          <a:avLst/>
          <a:gdLst/>
          <a:ahLst/>
          <a:cxnLst/>
          <a:rect l="0" t="0" r="0" b="0"/>
          <a:pathLst>
            <a:path>
              <a:moveTo>
                <a:pt x="1345640" y="4206677"/>
              </a:moveTo>
              <a:arcTo wR="2187596" hR="2187596" stAng="6758167" swAng="1740295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F0033-E561-4DD3-8EA1-8A72D4EA6EE4}">
      <dsp:nvSpPr>
        <dsp:cNvPr id="0" name=""/>
        <dsp:cNvSpPr/>
      </dsp:nvSpPr>
      <dsp:spPr>
        <a:xfrm>
          <a:off x="1365889" y="3034485"/>
          <a:ext cx="1663820" cy="927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Возможность работы через </a:t>
          </a:r>
          <a:r>
            <a:rPr lang="en-US" sz="1600" b="1" kern="1200" dirty="0" smtClean="0">
              <a:solidFill>
                <a:srgbClr val="002060"/>
              </a:solidFill>
            </a:rPr>
            <a:t>web</a:t>
          </a:r>
          <a:r>
            <a:rPr lang="ru-RU" sz="1600" b="1" kern="1200" dirty="0" smtClean="0">
              <a:solidFill>
                <a:srgbClr val="002060"/>
              </a:solidFill>
            </a:rPr>
            <a:t>-приложение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1411161" y="3079757"/>
        <a:ext cx="1573276" cy="836852"/>
      </dsp:txXfrm>
    </dsp:sp>
    <dsp:sp modelId="{2586B04D-6E5A-4D5D-B63A-BA2076502846}">
      <dsp:nvSpPr>
        <dsp:cNvPr id="0" name=""/>
        <dsp:cNvSpPr/>
      </dsp:nvSpPr>
      <dsp:spPr>
        <a:xfrm>
          <a:off x="2056329" y="651422"/>
          <a:ext cx="4375193" cy="4375193"/>
        </a:xfrm>
        <a:custGeom>
          <a:avLst/>
          <a:gdLst/>
          <a:ahLst/>
          <a:cxnLst/>
          <a:rect l="0" t="0" r="0" b="0"/>
          <a:pathLst>
            <a:path>
              <a:moveTo>
                <a:pt x="7955" y="2373989"/>
              </a:moveTo>
              <a:arcTo wR="2187596" hR="2187596" stAng="10506734" swAng="1413386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CC8D49-DA88-4171-B2E0-8A63AFA0C3E0}">
      <dsp:nvSpPr>
        <dsp:cNvPr id="0" name=""/>
        <dsp:cNvSpPr/>
      </dsp:nvSpPr>
      <dsp:spPr>
        <a:xfrm>
          <a:off x="1507395" y="1202760"/>
          <a:ext cx="1681698" cy="9273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rgbClr val="002060"/>
              </a:solidFill>
            </a:rPr>
            <a:t>Интеграция ВС с таможенными и налоговыми ИС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1552667" y="1248032"/>
        <a:ext cx="1591154" cy="836852"/>
      </dsp:txXfrm>
    </dsp:sp>
    <dsp:sp modelId="{BA623DE9-954E-463E-9232-14A82B57A1D7}">
      <dsp:nvSpPr>
        <dsp:cNvPr id="0" name=""/>
        <dsp:cNvSpPr/>
      </dsp:nvSpPr>
      <dsp:spPr>
        <a:xfrm>
          <a:off x="2038009" y="551418"/>
          <a:ext cx="4375193" cy="4375193"/>
        </a:xfrm>
        <a:custGeom>
          <a:avLst/>
          <a:gdLst/>
          <a:ahLst/>
          <a:cxnLst/>
          <a:rect l="0" t="0" r="0" b="0"/>
          <a:pathLst>
            <a:path>
              <a:moveTo>
                <a:pt x="636633" y="644841"/>
              </a:moveTo>
              <a:arcTo wR="2187596" hR="2187596" stAng="13490879" swAng="1419735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D37BA-F259-4851-8CD0-F1EAB1141E27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AF480-DB59-4C43-9AF6-0128DEDE2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4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85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30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04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77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38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911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9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0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63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53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281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96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47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0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F480-DB59-4C43-9AF6-0128DEDE213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35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67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47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7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0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7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5B4B69-B217-4317-AF9C-66704E38E782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4F4565-0427-4882-BF5F-07D7218DE2E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2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uchet.kz/rus/docs/K1700000120#z41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maty.kgd.gov.kz/" TargetMode="External"/><Relationship Id="rId3" Type="http://schemas.openxmlformats.org/officeDocument/2006/relationships/image" Target="../media/image12.png"/><Relationship Id="rId7" Type="http://schemas.openxmlformats.org/officeDocument/2006/relationships/hyperlink" Target="http://www.kgd.gov.kz/" TargetMode="External"/><Relationship Id="rId12" Type="http://schemas.openxmlformats.org/officeDocument/2006/relationships/hyperlink" Target="mailto:esfsd@mgd.k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sf.gov.kz/" TargetMode="External"/><Relationship Id="rId11" Type="http://schemas.openxmlformats.org/officeDocument/2006/relationships/hyperlink" Target="mailto:esfsupport@itesa.kz" TargetMode="External"/><Relationship Id="rId5" Type="http://schemas.openxmlformats.org/officeDocument/2006/relationships/image" Target="../media/image1.png"/><Relationship Id="rId10" Type="http://schemas.openxmlformats.org/officeDocument/2006/relationships/hyperlink" Target="mailto:esfsupport@osdkz.com" TargetMode="External"/><Relationship Id="rId4" Type="http://schemas.microsoft.com/office/2007/relationships/hdphoto" Target="../media/hdphoto1.wdp"/><Relationship Id="rId9" Type="http://schemas.openxmlformats.org/officeDocument/2006/relationships/hyperlink" Target="http://www.blogs.egov.k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uchet.kz/rus/docs/K1700000120#z41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uchet.kz/rus/docs/K1700000120#z41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uchet.kz/rus/docs/K1700000120#z41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9304" y="1531666"/>
            <a:ext cx="11669485" cy="23876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Регистрация в ИС ЭСФ, виртуальный склад.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/>
          <a:srcRect r="74133"/>
          <a:stretch/>
        </p:blipFill>
        <p:spPr>
          <a:xfrm>
            <a:off x="409304" y="131377"/>
            <a:ext cx="984068" cy="7386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3999" y="131376"/>
            <a:ext cx="5651863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государственных доходов по г.Алматы</a:t>
            </a:r>
          </a:p>
          <a:p>
            <a:pPr algn="just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государственных доходов</a:t>
            </a:r>
          </a:p>
          <a:p>
            <a:pPr algn="just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финансов Республики Казахстан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consult-help.kz/wp-content/uploads/2018/12/68485-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639" y="118383"/>
            <a:ext cx="4082143" cy="2581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5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566" y="1321415"/>
            <a:ext cx="106611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дополнены новым параграфом «Особенности выписки ЭСФ при реализации товаров через модуль «Виртуальный склад»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79565" y="2627586"/>
            <a:ext cx="10781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дополнены новым параграфом «Особенности выписки ЭСФ при передаче имущества в финансовый лизинг»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011" y="199910"/>
            <a:ext cx="11069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spc="-5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2800" b="1" spc="-5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правилах </a:t>
            </a:r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счета-фактуры в электронной форме</a:t>
            </a:r>
          </a:p>
        </p:txBody>
      </p:sp>
      <p:pic>
        <p:nvPicPr>
          <p:cNvPr id="5" name="Рисунок 5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1" y="1321415"/>
            <a:ext cx="464200" cy="4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1" y="2627586"/>
            <a:ext cx="464200" cy="46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4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0314" y="217327"/>
            <a:ext cx="109372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зарегистрированных плательщиков НДС в ИС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ЭСФ по </a:t>
            </a:r>
            <a:r>
              <a:rPr lang="ru-RU" sz="2800" b="1" spc="-5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г.Алматы</a:t>
            </a:r>
            <a:endParaRPr lang="ru-RU" sz="28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377495"/>
              </p:ext>
            </p:extLst>
          </p:nvPr>
        </p:nvGraphicFramePr>
        <p:xfrm>
          <a:off x="574766" y="2217822"/>
          <a:ext cx="11312434" cy="1753287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498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1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6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87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6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701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Код НУ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плательщиков НДС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плательщиков НДС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зарегистрированных в ИС ЭСФ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зарегистрированные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3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6001 </a:t>
                      </a:r>
                    </a:p>
                    <a:p>
                      <a:pPr algn="ctr" fontAlgn="b"/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</a:p>
                    <a:p>
                      <a:pPr algn="ctr" fontAlgn="b"/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25 707</a:t>
                      </a:r>
                    </a:p>
                    <a:p>
                      <a:pPr algn="ctr" fontAlgn="b"/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</a:p>
                    <a:p>
                      <a:pPr algn="ctr" fontAlgn="b"/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 fontAlgn="b"/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9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51" y="217327"/>
            <a:ext cx="109372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склад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42109"/>
            <a:ext cx="12192000" cy="312653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48639" y="1666078"/>
            <a:ext cx="112079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</a:rPr>
              <a:t> Модуль «Виртуальный склад» (далее – ВС) ИС ЭСФ создается с целью систематизации учета товаров, автоматического подсчета остатков и автоматизации бизнес-процесса оприходования импортированных товаров. В ВС ИС ЭСФ будет храниться информация о товарах на физических складах налогоплательщиков, а также все электронные документы, которыми производится приход товара на ВС, перемещение и списание товара с Виртуального склада.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6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11223153"/>
              </p:ext>
            </p:extLst>
          </p:nvPr>
        </p:nvGraphicFramePr>
        <p:xfrm>
          <a:off x="1388313" y="705394"/>
          <a:ext cx="8568952" cy="530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308" y="95795"/>
            <a:ext cx="80641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 МОДУЛЯ «ВИРТУАЛЬНЫЙ СКЛАД»</a:t>
            </a:r>
          </a:p>
        </p:txBody>
      </p:sp>
    </p:spTree>
    <p:extLst>
      <p:ext uri="{BB962C8B-B14F-4D97-AF65-F5344CB8AC3E}">
        <p14:creationId xmlns:p14="http://schemas.microsoft.com/office/powerpoint/2010/main" val="388339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1872344"/>
            <a:ext cx="10929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192" y="0"/>
            <a:ext cx="2838450" cy="16097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70856" y="2072399"/>
            <a:ext cx="109292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модуля «Виртуальный склад» обеспечит исполнение 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шага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нации и направлено на решение вопросов </a:t>
            </a:r>
            <a:r>
              <a:rPr lang="ru-RU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бизнес-процессов сквозного контроля перемещения товаров.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183" y="1467496"/>
            <a:ext cx="4832281" cy="3760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3999" y="131376"/>
            <a:ext cx="5651863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государственных доходов по г.Алматы</a:t>
            </a:r>
          </a:p>
          <a:p>
            <a:pPr algn="just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государственных доходов</a:t>
            </a:r>
          </a:p>
          <a:p>
            <a:pPr algn="just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финансов Республики Казахстан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 cstate="print"/>
          <a:srcRect r="74133"/>
          <a:stretch/>
        </p:blipFill>
        <p:spPr>
          <a:xfrm>
            <a:off x="409304" y="131377"/>
            <a:ext cx="984068" cy="7386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5394" y="1290743"/>
            <a:ext cx="6096000" cy="4574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Полезная информация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выписки</a:t>
            </a: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ЭСФ</a:t>
            </a: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справочную информацию по системе ИС ЭСФ можно получить на портале 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www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esf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gov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kz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Комитета государственных доходов МФ РК 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www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kgd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gov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kz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</a:t>
            </a: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Департамента государсвтенных доходов г.Алматы 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www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almaty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kgd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gov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kz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Интернет-блог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Председателя Комитета государственных доходов Республики Казахстан 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www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.</a:t>
            </a:r>
            <a:r>
              <a:rPr lang="en-US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blogs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egov</a:t>
            </a:r>
            <a:r>
              <a:rPr lang="ru-RU" sz="1400" u="sng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.</a:t>
            </a:r>
            <a:r>
              <a:rPr lang="en-US" sz="1400" u="sng" dirty="0" err="1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kz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 доверия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Департамента государственных доходов 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г.Алматы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(727) 380-01-01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kk-KZ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Служба поддержки по следующим электронным а</a:t>
            </a:r>
            <a:r>
              <a:rPr lang="kk-K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kk-K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есам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esfsupport@osdkz.com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esfsupport@itesa.kz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esfsd@mgd.kz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1400" u="sng" dirty="0" smtClean="0"/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 службы поддержки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(717) 272-73-20</a:t>
            </a:r>
          </a:p>
        </p:txBody>
      </p:sp>
    </p:spTree>
    <p:extLst>
      <p:ext uri="{BB962C8B-B14F-4D97-AF65-F5344CB8AC3E}">
        <p14:creationId xmlns:p14="http://schemas.microsoft.com/office/powerpoint/2010/main" val="15121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66768"/>
              </p:ext>
            </p:extLst>
          </p:nvPr>
        </p:nvGraphicFramePr>
        <p:xfrm>
          <a:off x="243840" y="1219199"/>
          <a:ext cx="11704321" cy="464869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331466"/>
                <a:gridCol w="2320260"/>
                <a:gridCol w="1416506"/>
                <a:gridCol w="3636089"/>
              </a:tblGrid>
              <a:tr h="5197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деятельности или операции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</a:tr>
              <a:tr h="1047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Уполномоченные экономические операторы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указанных категорий НП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01.01.2016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3) пункта 3 статьи 412 Налогового кодекса РК  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</a:tr>
              <a:tr h="747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электронной торговли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осуществлении электронной торговли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01.02.2016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3) пункта 16 Правил осуществления электронной торговли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</a:tr>
              <a:tr h="931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Таможенные представители Таможенные перевозчики Владельцы складов временного хранения Владельцы таможенных складов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указанных категорий НП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01.07.2016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3) пункта 3 статьи 412 Налогового кодекса РК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</a:tr>
              <a:tr h="1189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налогоплательщики (включая ИП и неплательщиков НДС)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товаров, входящих в Перечень изъятий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11.01.2016 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7 Инструкции по организации системы учета отдельных товаров при их перемещении в рамках взаимной трансграничной торговли государств-членов ЕАЭС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" marR="7441" marT="7441" marB="7441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11680" y="113212"/>
            <a:ext cx="8325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должен выписывать </a:t>
            </a:r>
            <a:r>
              <a:rPr lang="ru-RU" sz="36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электронные?</a:t>
            </a:r>
            <a:endParaRPr lang="ru-RU" sz="36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365731"/>
              </p:ext>
            </p:extLst>
          </p:nvPr>
        </p:nvGraphicFramePr>
        <p:xfrm>
          <a:off x="209005" y="994500"/>
          <a:ext cx="11773991" cy="5066665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777818"/>
                <a:gridCol w="2768956"/>
                <a:gridCol w="1163136"/>
                <a:gridCol w="3064081"/>
              </a:tblGrid>
              <a:tr h="50778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деятельности или операции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</a:tr>
              <a:tr h="7589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налогоплательщики (включая ИП и неплательщиков НДС)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Налогоплательщики, участвующие в государственных закупах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01.01.2017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26 статьи 43 Закона РК «О государственных закупках»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</a:tr>
              <a:tr h="100643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Налогоплательщики, осуществляющие международные перевозки грузов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</a:t>
                      </a: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указанных категорий НП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01.01.2018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4) пункта 3 статьи 412 НК РК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</a:tr>
              <a:tr h="76353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Налогоплательщики, подлежащие налоговому мониторингу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</a:t>
                      </a: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указанных категорий НП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01.01.2018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2) пункта 3 статьи 412 НК РК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</a:tr>
              <a:tr h="13502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Налогоплательщики в случае реализации импортированных товаров (плательщики и НЕ плательщики НДС)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импортированных товаров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01.01.2019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5) пункта 1 статьи 412 Налогового кодекса РК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</a:tr>
              <a:tr h="6797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плательщики НДС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операции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01.01.2019</a:t>
                      </a:r>
                      <a:endParaRPr lang="ru-RU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Подпункт 1) пункта 1 статьи 412 Налогового кодекса РК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84" marR="4184" marT="4184" marB="4184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11680" y="113212"/>
            <a:ext cx="8325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должен выписывать </a:t>
            </a:r>
            <a:r>
              <a:rPr lang="ru-RU" sz="36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электронные?</a:t>
            </a:r>
            <a:endParaRPr lang="ru-RU" sz="36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978" y="90309"/>
            <a:ext cx="11926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можно выписывать счет-фактуру на бумажном носителе?</a:t>
            </a:r>
            <a:endParaRPr lang="ru-RU" sz="28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6333" y="959435"/>
            <a:ext cx="58977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Случаи, когда : </a:t>
            </a:r>
            <a:endParaRPr lang="ru-RU" sz="2800" b="1" spc="-5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отсутствуют сети телекоммуникаций общего пользования</a:t>
            </a:r>
            <a:r>
              <a:rPr lang="ru-RU" sz="2400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spc="-5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подтвержденные технические ошибки в ИС ЭСФ.</a:t>
            </a:r>
          </a:p>
          <a:p>
            <a:r>
              <a:rPr lang="ru-RU" sz="2400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30303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30303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6333" y="4584625"/>
            <a:ext cx="11348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ошибки могут быть подтверждены при официальном обращении на адрес технической службы поддержки ИС ЭСФ - ESFSD@mgd.kz. </a:t>
            </a:r>
            <a:r>
              <a:rPr lang="ru-RU" sz="2400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811" y="856386"/>
            <a:ext cx="2058296" cy="17426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583" y="2599077"/>
            <a:ext cx="2058296" cy="164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0858" y="170208"/>
            <a:ext cx="10978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выписка электронной счет-фактуры не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требуется?</a:t>
            </a:r>
            <a:endParaRPr lang="ru-RU" sz="28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3804" y="836769"/>
            <a:ext cx="6217921" cy="2046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пункта 13 статьи 412 Налогового кодекса РК выписка счет фактуры не требуется в случаях: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товаров, работ, услуг, расчеты за которые осуществляются:</a:t>
            </a:r>
          </a:p>
          <a:p>
            <a:pPr marL="342900" marR="295275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Наличными деньгами с представлением покупателю чека ККМ и (или) через терминал оплаты услуг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295275" lvl="0" algn="just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95275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оборудования (устройства), предназначенного для осуществления платежей с использованием платежных карточек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218" y="606800"/>
            <a:ext cx="1811279" cy="14274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3754" y="2828594"/>
            <a:ext cx="4789714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реализации товаров, работ, услуг физическим лицам, расчеты за которые осуществляются электронными деньгами или с использованием средств электронного платежа;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74417" y="3468955"/>
            <a:ext cx="4789714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осуществления расчетов через банки второго уровня, оператора почты за предоставленные физическому лицу коммунальные услуги, услуги связи;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44496" y="4161215"/>
            <a:ext cx="6096000" cy="6718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оформлении перевозки пассажира на железнодорожном или воздушном транспорте проездным билетом на бумажном носителе, электронным билетом или электронным проездным документом;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33316" y="4923892"/>
            <a:ext cx="6096000" cy="4742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безвозмездной передачи товара физическому лицу, не являющемуся ИП или лицом, занимающимся частной практикой;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69274" y="5455305"/>
            <a:ext cx="6096000" cy="4742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оказания услуг, предусмотренных статьей 397 налогового Кодекса (по финансовым операциям, освобожденным от налога на добавленную стоимость).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496" y="2162352"/>
            <a:ext cx="2127800" cy="14031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965" y="3847278"/>
            <a:ext cx="1769541" cy="117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326" y="111978"/>
            <a:ext cx="6875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электронных счет-фактур</a:t>
            </a:r>
            <a:endParaRPr lang="ru-RU" sz="28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Рисунок 5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0" y="1529175"/>
            <a:ext cx="293937" cy="29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Рисунок 4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6" y="2000343"/>
            <a:ext cx="264531" cy="26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Рисунок 3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68" y="4180278"/>
            <a:ext cx="258611" cy="25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Рисунок 2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8" y="4793350"/>
            <a:ext cx="264531" cy="26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97694" y="730291"/>
            <a:ext cx="1066792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Счета-фактуры нужно выписывать в течение </a:t>
            </a:r>
            <a:r>
              <a:rPr lang="ru-RU" alt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sz="16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календарных </a:t>
            </a:r>
            <a:r>
              <a:rPr lang="ru-RU" altLang="ru-RU" sz="16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дней после даты совершения оборота по реализации.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Предусмотрены ситуации, для которых установлены иные сроки выписки: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1973" y="1485668"/>
            <a:ext cx="1067087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календарных дней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после даты совершения оборота — в случае вывоза товаров с помещением под таможенную процедуру экспорта;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37381" y="1809657"/>
            <a:ext cx="6315584" cy="26161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числа 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следующего месяца, на который приходится дата совершения оборота по услугам: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коммунальным (энергия, вода, свет, газ, связь);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по перевозке на железнодорожном и воздушном транспорте;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по договору экспедиции;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по перевозке грузов по системе магистральных трубопроводов;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оператора вагонов (контейнеров);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системные услуги;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по предоставлению кредита (займа,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микрокредита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облагаемых НДС банковских операций.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51973" y="4187290"/>
            <a:ext cx="11639918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числа 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месяца, следующего за налоговым периодом — при реализации импортером товаров, ввезенных с территории ЕАЭС на территорию РК;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51973" y="4615945"/>
            <a:ext cx="11532881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 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месяца, следующего за кварталом, по итогам которого выписывается счет-фактура при передаче имущества в финансовый лизинг в части начисленной суммы вознаграждения – по итогам календарного квартала;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5442" y="5283898"/>
            <a:ext cx="113343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 smtClean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1400" dirty="0">
                <a:solidFill>
                  <a:srgbClr val="30303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в случаях, указанных в подпунктах 1 – 4 п.13 ст. 412 НК РК, когда не требуется выписка счёта-фактуры (обязаны выписать по требованию покупателя).</a:t>
            </a:r>
          </a:p>
        </p:txBody>
      </p:sp>
      <p:pic>
        <p:nvPicPr>
          <p:cNvPr id="15" name="Рисунок 2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7" y="5271700"/>
            <a:ext cx="264531" cy="26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траф ико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8" y="1212459"/>
            <a:ext cx="6450102" cy="430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98801" y="155521"/>
            <a:ext cx="59325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endParaRPr lang="ru-RU" sz="2800" b="1" spc="-5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5496" y="857674"/>
            <a:ext cx="451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280-1 КоАП РК.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2983" y="1676673"/>
            <a:ext cx="50422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 выписку ЭСФ: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части 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предупреждение.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части 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бизнес – 40 МРП;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бизнес – 100 МРП;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бизнес – 150 МРП.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92983" y="3815392"/>
            <a:ext cx="50422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несвоевременную выписку ЭСФ: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части 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предупреждение.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части 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бизнес – 20 МРП;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бизнес – 50 МРП;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бизнес – 100 МРП.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1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011" y="199910"/>
            <a:ext cx="11069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spc="-5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2800" b="1" spc="-5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правилах </a:t>
            </a:r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счета-фактуры в электронной форме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869" y="1180731"/>
            <a:ext cx="1061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РК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22 апреля 2019 года № 370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новые Правила.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150" y="2205608"/>
            <a:ext cx="10694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плательщика НДС»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юридического лица-нерезидента»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150" y="3045819"/>
            <a:ext cx="110447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строке «Категория получателя»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уточнено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отметка в ячейке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в случае, если получателем является физическое лицо, которому реализован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товар, если оплата также была произведена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электронными 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деньгами, или с использованием средств электронного платежа, или в счет заработной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платы.</a:t>
            </a:r>
            <a:endParaRPr lang="ru-RU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150" y="4497983"/>
            <a:ext cx="11220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происхождения товара, работ, услуг»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уточнено, что 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происхождения товара, работ, услуг «5»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в случае реализации товара, не относящегося к Признакам «1», «2», «3», «4», 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при реализации здания, сооружения или земельного участка.</a:t>
            </a:r>
            <a:endParaRPr lang="ru-RU" sz="2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4" y="2251217"/>
            <a:ext cx="359339" cy="3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3" y="3083214"/>
            <a:ext cx="359339" cy="3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3" y="4497983"/>
            <a:ext cx="359339" cy="3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7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011" y="199910"/>
            <a:ext cx="11069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spc="-5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2800" b="1" spc="-5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правилах </a:t>
            </a:r>
            <a:r>
              <a:rPr lang="ru-RU" sz="2800" b="1" spc="-5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счета-фактуры в электронной форме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3142" y="1287419"/>
            <a:ext cx="108875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«Ставка НДС»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выписке ЭСФ по реализованным товарам, работам, услугам, местом реализации которых не является Республика Казахстан, должна указываться отметка 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 НДС - не РК».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3142" y="2549323"/>
            <a:ext cx="108875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графе «№ Декларации на товары, заявления о ввозе товаров и уплате косвенных налогов, СТ-1 или СТ-KZ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2810" y="3576935"/>
            <a:ext cx="108178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параграфе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выписки ЭСФ при реализации товаров физическим лицам» дополнен следующими положениями: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ЭСФ физическим </a:t>
            </a: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 производится также при реализации своим работникам в счет заработной платы товара, ранее учтенного в качестве основного средства в бухгалтерском учете. Данные положения применяются к товарам как включенным в перечень, так и не включенным в перечень.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1" y="1321415"/>
            <a:ext cx="359339" cy="3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1" y="2549323"/>
            <a:ext cx="359339" cy="3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s://consult-help.kz/wp-content/uploads/2018/07/ok-5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00" y="3597561"/>
            <a:ext cx="359339" cy="3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6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736</TotalTime>
  <Words>884</Words>
  <Application>Microsoft Office PowerPoint</Application>
  <PresentationFormat>Широкоэкранный</PresentationFormat>
  <Paragraphs>168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Tahoma</vt:lpstr>
      <vt:lpstr>times new roman</vt:lpstr>
      <vt:lpstr>times new roman</vt:lpstr>
      <vt:lpstr>Ретро</vt:lpstr>
      <vt:lpstr>Регистрация в ИС ЭСФ, виртуальный склад.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в ИС ЭСФ, виртуальный склад.</dc:title>
  <dc:creator>Галиев Максат Жанатович</dc:creator>
  <cp:lastModifiedBy>User</cp:lastModifiedBy>
  <cp:revision>26</cp:revision>
  <dcterms:created xsi:type="dcterms:W3CDTF">2019-05-21T15:30:39Z</dcterms:created>
  <dcterms:modified xsi:type="dcterms:W3CDTF">2019-05-24T04:48:24Z</dcterms:modified>
</cp:coreProperties>
</file>