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1" r:id="rId3"/>
    <p:sldId id="262" r:id="rId4"/>
    <p:sldId id="264" r:id="rId5"/>
    <p:sldId id="263" r:id="rId6"/>
    <p:sldId id="258" r:id="rId7"/>
    <p:sldId id="276" r:id="rId8"/>
    <p:sldId id="268" r:id="rId9"/>
    <p:sldId id="269" r:id="rId10"/>
    <p:sldId id="272" r:id="rId11"/>
    <p:sldId id="273" r:id="rId12"/>
    <p:sldId id="274" r:id="rId1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667" autoAdjust="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085259762104855E-3"/>
          <c:y val="0.26511357972012062"/>
          <c:w val="0.60515090696552665"/>
          <c:h val="0.719814593669038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граждан не имеющих статус</c:v>
                </c:pt>
              </c:strCache>
            </c:strRef>
          </c:tx>
          <c:explosion val="25"/>
          <c:dPt>
            <c:idx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c:spPr>
          </c:dPt>
          <c:dPt>
            <c:idx val="7"/>
            <c:spPr>
              <a:solidFill>
                <a:srgbClr val="C00000"/>
              </a:solidFill>
            </c:spPr>
          </c:dPt>
          <c:dLbls>
            <c:showPercent val="1"/>
          </c:dLbls>
          <c:cat>
            <c:strRef>
              <c:f>Лист1!$A$2:$A$9</c:f>
              <c:strCache>
                <c:ptCount val="8"/>
                <c:pt idx="0">
                  <c:v>Алатауский</c:v>
                </c:pt>
                <c:pt idx="1">
                  <c:v>Алмалинский</c:v>
                </c:pt>
                <c:pt idx="2">
                  <c:v>Ауэзовский</c:v>
                </c:pt>
                <c:pt idx="3">
                  <c:v>Бостандыкский</c:v>
                </c:pt>
                <c:pt idx="4">
                  <c:v>Жетысуский</c:v>
                </c:pt>
                <c:pt idx="5">
                  <c:v>Медеуский</c:v>
                </c:pt>
                <c:pt idx="6">
                  <c:v>Наурызбайский</c:v>
                </c:pt>
                <c:pt idx="7">
                  <c:v>Турксибский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58278</c:v>
                </c:pt>
                <c:pt idx="1">
                  <c:v>59776</c:v>
                </c:pt>
                <c:pt idx="2">
                  <c:v>89869</c:v>
                </c:pt>
                <c:pt idx="3">
                  <c:v>69043</c:v>
                </c:pt>
                <c:pt idx="4">
                  <c:v>50309</c:v>
                </c:pt>
                <c:pt idx="5">
                  <c:v>51817</c:v>
                </c:pt>
                <c:pt idx="6">
                  <c:v>15741</c:v>
                </c:pt>
                <c:pt idx="7">
                  <c:v>62640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049237697345262"/>
          <c:y val="0.23598085052773046"/>
          <c:w val="0.28633312206067485"/>
          <c:h val="0.64742462818437418"/>
        </c:manualLayout>
      </c:layout>
    </c:legend>
    <c:plotVisOnly val="1"/>
    <c:dispBlanksAs val="zero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8BDF3-107C-4221-BD78-81D1326FCF4D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407246-2273-4046-AE71-1D096ABBEC64}">
      <dgm:prSet phldrT="[Текст]"/>
      <dgm:spPr/>
      <dgm:t>
        <a:bodyPr/>
        <a:lstStyle/>
        <a:p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Проставление адресов, регистрация, распределение по микрорайонам 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74007A-00E9-430D-912F-48BC2D49084A}" type="parTrans" cxnId="{2FB4138F-E0D8-4A35-B402-ED7EE81F6475}">
      <dgm:prSet/>
      <dgm:spPr/>
      <dgm:t>
        <a:bodyPr/>
        <a:lstStyle/>
        <a:p>
          <a:endParaRPr lang="ru-RU"/>
        </a:p>
      </dgm:t>
    </dgm:pt>
    <dgm:pt modelId="{2F35D8AC-F05A-4571-8CA9-F8BD2F2F403B}" type="sibTrans" cxnId="{2FB4138F-E0D8-4A35-B402-ED7EE81F6475}">
      <dgm:prSet/>
      <dgm:spPr/>
      <dgm:t>
        <a:bodyPr/>
        <a:lstStyle/>
        <a:p>
          <a:endParaRPr lang="ru-RU"/>
        </a:p>
      </dgm:t>
    </dgm:pt>
    <dgm:pt modelId="{5AB59678-9B38-4DEF-BB21-B68FFD199AA9}">
      <dgm:prSet phldrT="[Текст]" custT="1"/>
      <dgm:spPr/>
      <dgm:t>
        <a:bodyPr/>
        <a:lstStyle/>
        <a:p>
          <a:r>
            <a:rPr lang="ru-RU" sz="1200" smtClean="0"/>
            <a:t>ЦИС</a:t>
          </a:r>
          <a:endParaRPr lang="ru-RU" sz="1200" dirty="0"/>
        </a:p>
      </dgm:t>
    </dgm:pt>
    <dgm:pt modelId="{088D2940-8E41-4F97-86CC-5089A34B27CA}" type="parTrans" cxnId="{E1C62025-9F60-4C3C-98D9-C04157523A08}">
      <dgm:prSet/>
      <dgm:spPr/>
      <dgm:t>
        <a:bodyPr/>
        <a:lstStyle/>
        <a:p>
          <a:endParaRPr lang="ru-RU"/>
        </a:p>
      </dgm:t>
    </dgm:pt>
    <dgm:pt modelId="{2F5AFA6E-A467-4FB9-B0D1-5BC4733EF32F}" type="sibTrans" cxnId="{E1C62025-9F60-4C3C-98D9-C04157523A08}">
      <dgm:prSet/>
      <dgm:spPr/>
      <dgm:t>
        <a:bodyPr/>
        <a:lstStyle/>
        <a:p>
          <a:endParaRPr lang="ru-RU"/>
        </a:p>
      </dgm:t>
    </dgm:pt>
    <dgm:pt modelId="{371825D4-D4AD-45EB-819E-CED9E422EFF8}">
      <dgm:prSet phldrT="[Текст]" custT="1"/>
      <dgm:spPr/>
      <dgm:t>
        <a:bodyPr/>
        <a:lstStyle/>
        <a:p>
          <a:r>
            <a:rPr lang="ru-RU" sz="8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Уточнение выехавших</a:t>
          </a:r>
          <a:endParaRPr lang="ru-RU" sz="8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83F791-B39B-4063-A380-CDED3FD74BE4}" type="parTrans" cxnId="{DC774BD4-AB48-41B0-B476-4EA89E47EBCE}">
      <dgm:prSet/>
      <dgm:spPr/>
      <dgm:t>
        <a:bodyPr/>
        <a:lstStyle/>
        <a:p>
          <a:endParaRPr lang="ru-RU"/>
        </a:p>
      </dgm:t>
    </dgm:pt>
    <dgm:pt modelId="{CF490D5D-C13E-4B1E-8480-09333CD540BF}" type="sibTrans" cxnId="{DC774BD4-AB48-41B0-B476-4EA89E47EBCE}">
      <dgm:prSet/>
      <dgm:spPr/>
      <dgm:t>
        <a:bodyPr/>
        <a:lstStyle/>
        <a:p>
          <a:endParaRPr lang="ru-RU"/>
        </a:p>
      </dgm:t>
    </dgm:pt>
    <dgm:pt modelId="{A52306FA-FBA8-4DF4-BC16-3DF3E497F444}">
      <dgm:prSet phldrT="[Текст]" custT="1"/>
      <dgm:spPr/>
      <dgm:t>
        <a:bodyPr/>
        <a:lstStyle/>
        <a:p>
          <a:r>
            <a:rPr lang="ru-RU" sz="1200" dirty="0" smtClean="0"/>
            <a:t>УМП</a:t>
          </a:r>
          <a:endParaRPr lang="ru-RU" sz="1200" dirty="0"/>
        </a:p>
      </dgm:t>
    </dgm:pt>
    <dgm:pt modelId="{5B5CA325-7FC3-4953-A7AF-724715FCF6F5}" type="parTrans" cxnId="{06F58355-EF0C-4371-9766-AA8B206A6716}">
      <dgm:prSet/>
      <dgm:spPr/>
      <dgm:t>
        <a:bodyPr/>
        <a:lstStyle/>
        <a:p>
          <a:endParaRPr lang="ru-RU"/>
        </a:p>
      </dgm:t>
    </dgm:pt>
    <dgm:pt modelId="{1BE8ED0E-B17C-4D29-9C0B-AAC8C253E41D}" type="sibTrans" cxnId="{06F58355-EF0C-4371-9766-AA8B206A6716}">
      <dgm:prSet/>
      <dgm:spPr/>
      <dgm:t>
        <a:bodyPr/>
        <a:lstStyle/>
        <a:p>
          <a:endParaRPr lang="ru-RU"/>
        </a:p>
      </dgm:t>
    </dgm:pt>
    <dgm:pt modelId="{C178764A-F307-4CD9-8727-ABEBA7330F81}">
      <dgm:prSet phldrT="[Текст]" custT="1"/>
      <dgm:spPr/>
      <dgm:t>
        <a:bodyPr/>
        <a:lstStyle/>
        <a:p>
          <a:r>
            <a:rPr lang="ru-RU" sz="8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Уточнение пенсионеров, получателей </a:t>
          </a:r>
          <a:r>
            <a:rPr lang="ru-RU" sz="8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соц.выплат</a:t>
          </a:r>
          <a:endParaRPr lang="ru-RU" sz="8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F2EC36-E56E-4BDF-9DBD-601D68DF8D52}" type="parTrans" cxnId="{8B4C603F-7AC2-4A6A-9DC5-90E6B6B5169F}">
      <dgm:prSet/>
      <dgm:spPr/>
      <dgm:t>
        <a:bodyPr/>
        <a:lstStyle/>
        <a:p>
          <a:endParaRPr lang="ru-RU"/>
        </a:p>
      </dgm:t>
    </dgm:pt>
    <dgm:pt modelId="{9BE7A5E1-E203-43B5-8960-A0EFD7F61495}" type="sibTrans" cxnId="{8B4C603F-7AC2-4A6A-9DC5-90E6B6B5169F}">
      <dgm:prSet/>
      <dgm:spPr/>
      <dgm:t>
        <a:bodyPr/>
        <a:lstStyle/>
        <a:p>
          <a:endParaRPr lang="ru-RU"/>
        </a:p>
      </dgm:t>
    </dgm:pt>
    <dgm:pt modelId="{8F1BE68A-9BDE-4A82-AA7A-E3D20AA6727F}">
      <dgm:prSet phldrT="[Текст]" custT="1"/>
      <dgm:spPr/>
      <dgm:t>
        <a:bodyPr/>
        <a:lstStyle/>
        <a:p>
          <a:r>
            <a:rPr lang="ru-RU" sz="1200" dirty="0" smtClean="0"/>
            <a:t>ГЦВП</a:t>
          </a:r>
          <a:endParaRPr lang="ru-RU" sz="1200" dirty="0"/>
        </a:p>
      </dgm:t>
    </dgm:pt>
    <dgm:pt modelId="{986D5745-F2BD-41BB-A674-5F2D4A1CBE8F}" type="parTrans" cxnId="{54B804FB-9B76-459A-B0FA-1721FE56CF0C}">
      <dgm:prSet/>
      <dgm:spPr/>
      <dgm:t>
        <a:bodyPr/>
        <a:lstStyle/>
        <a:p>
          <a:endParaRPr lang="ru-RU"/>
        </a:p>
      </dgm:t>
    </dgm:pt>
    <dgm:pt modelId="{478F0B9D-773F-4B64-8BA7-6E82AEF7FF2F}" type="sibTrans" cxnId="{54B804FB-9B76-459A-B0FA-1721FE56CF0C}">
      <dgm:prSet/>
      <dgm:spPr/>
      <dgm:t>
        <a:bodyPr/>
        <a:lstStyle/>
        <a:p>
          <a:endParaRPr lang="ru-RU"/>
        </a:p>
      </dgm:t>
    </dgm:pt>
    <dgm:pt modelId="{C335E3A1-FC37-4AE6-8C65-DE0C7965BED9}">
      <dgm:prSet phldrT="[Текст]" custT="1"/>
      <dgm:spPr/>
      <dgm:t>
        <a:bodyPr/>
        <a:lstStyle/>
        <a:p>
          <a:r>
            <a:rPr lang="ru-RU" sz="8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Уточнение умерших</a:t>
          </a:r>
          <a:endParaRPr lang="ru-RU" sz="8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D3906F-783B-4674-82DF-4714813DEF32}" type="parTrans" cxnId="{50F52606-12D3-40D9-AA38-7D084E9260BE}">
      <dgm:prSet/>
      <dgm:spPr/>
      <dgm:t>
        <a:bodyPr/>
        <a:lstStyle/>
        <a:p>
          <a:endParaRPr lang="ru-RU"/>
        </a:p>
      </dgm:t>
    </dgm:pt>
    <dgm:pt modelId="{087CD7AD-42AC-46FC-A511-871A73E71819}" type="sibTrans" cxnId="{50F52606-12D3-40D9-AA38-7D084E9260BE}">
      <dgm:prSet/>
      <dgm:spPr/>
      <dgm:t>
        <a:bodyPr/>
        <a:lstStyle/>
        <a:p>
          <a:endParaRPr lang="ru-RU"/>
        </a:p>
      </dgm:t>
    </dgm:pt>
    <dgm:pt modelId="{1C95960B-ECCB-4FA6-B2D7-8448E75E2C9F}">
      <dgm:prSet phldrT="[Текст]" custT="1"/>
      <dgm:spPr/>
      <dgm:t>
        <a:bodyPr/>
        <a:lstStyle/>
        <a:p>
          <a:r>
            <a:rPr lang="ru-RU" sz="1200" dirty="0" smtClean="0"/>
            <a:t>ЗАГС</a:t>
          </a:r>
          <a:endParaRPr lang="ru-RU" sz="1200" dirty="0"/>
        </a:p>
      </dgm:t>
    </dgm:pt>
    <dgm:pt modelId="{7C3C5B45-2097-49AE-A7BE-05F5EA3DBF93}" type="parTrans" cxnId="{18C1D2FE-B20B-4AB8-A969-D33401982CC3}">
      <dgm:prSet/>
      <dgm:spPr/>
      <dgm:t>
        <a:bodyPr/>
        <a:lstStyle/>
        <a:p>
          <a:endParaRPr lang="ru-RU"/>
        </a:p>
      </dgm:t>
    </dgm:pt>
    <dgm:pt modelId="{A82AD007-9FF9-47E6-8B5C-9711778ABD54}" type="sibTrans" cxnId="{18C1D2FE-B20B-4AB8-A969-D33401982CC3}">
      <dgm:prSet/>
      <dgm:spPr/>
      <dgm:t>
        <a:bodyPr/>
        <a:lstStyle/>
        <a:p>
          <a:endParaRPr lang="ru-RU"/>
        </a:p>
      </dgm:t>
    </dgm:pt>
    <dgm:pt modelId="{2CCFA5BE-F0BF-4739-806D-9A527A7621BD}" type="pres">
      <dgm:prSet presAssocID="{BB18BDF3-107C-4221-BD78-81D1326FCF4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819669-643E-4C3C-AAE7-F2F4D421EB2D}" type="pres">
      <dgm:prSet presAssocID="{BB18BDF3-107C-4221-BD78-81D1326FCF4D}" presName="children" presStyleCnt="0"/>
      <dgm:spPr/>
    </dgm:pt>
    <dgm:pt modelId="{E8945574-A1E4-4E5F-95A7-E98091AF31CA}" type="pres">
      <dgm:prSet presAssocID="{BB18BDF3-107C-4221-BD78-81D1326FCF4D}" presName="child1group" presStyleCnt="0"/>
      <dgm:spPr/>
    </dgm:pt>
    <dgm:pt modelId="{5556B639-0D54-480B-8030-37685438FCDC}" type="pres">
      <dgm:prSet presAssocID="{BB18BDF3-107C-4221-BD78-81D1326FCF4D}" presName="child1" presStyleLbl="bgAcc1" presStyleIdx="0" presStyleCnt="4" custScaleX="81278" custScaleY="34782"/>
      <dgm:spPr/>
      <dgm:t>
        <a:bodyPr/>
        <a:lstStyle/>
        <a:p>
          <a:endParaRPr lang="ru-RU"/>
        </a:p>
      </dgm:t>
    </dgm:pt>
    <dgm:pt modelId="{8F1E1600-1599-41B1-A1E1-383F2B6AA9F6}" type="pres">
      <dgm:prSet presAssocID="{BB18BDF3-107C-4221-BD78-81D1326FCF4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5E4E8-369B-4BCE-A1D5-13DD56FA8AC1}" type="pres">
      <dgm:prSet presAssocID="{BB18BDF3-107C-4221-BD78-81D1326FCF4D}" presName="child2group" presStyleCnt="0"/>
      <dgm:spPr/>
    </dgm:pt>
    <dgm:pt modelId="{A102FEA8-6090-4093-B274-A7D337A356A6}" type="pres">
      <dgm:prSet presAssocID="{BB18BDF3-107C-4221-BD78-81D1326FCF4D}" presName="child2" presStyleLbl="bgAcc1" presStyleIdx="1" presStyleCnt="4" custScaleX="100000" custScaleY="34782"/>
      <dgm:spPr/>
      <dgm:t>
        <a:bodyPr/>
        <a:lstStyle/>
        <a:p>
          <a:endParaRPr lang="ru-RU"/>
        </a:p>
      </dgm:t>
    </dgm:pt>
    <dgm:pt modelId="{15BC506A-2A3B-4790-8F52-DCC41C5BE8ED}" type="pres">
      <dgm:prSet presAssocID="{BB18BDF3-107C-4221-BD78-81D1326FCF4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6821C-55FD-4B94-8768-55CAEA7A281E}" type="pres">
      <dgm:prSet presAssocID="{BB18BDF3-107C-4221-BD78-81D1326FCF4D}" presName="child3group" presStyleCnt="0"/>
      <dgm:spPr/>
    </dgm:pt>
    <dgm:pt modelId="{02CAAC7B-958A-47A9-BF1E-B83F0E8675D4}" type="pres">
      <dgm:prSet presAssocID="{BB18BDF3-107C-4221-BD78-81D1326FCF4D}" presName="child3" presStyleLbl="bgAcc1" presStyleIdx="2" presStyleCnt="4" custScaleX="83879" custScaleY="35869"/>
      <dgm:spPr/>
      <dgm:t>
        <a:bodyPr/>
        <a:lstStyle/>
        <a:p>
          <a:endParaRPr lang="ru-RU"/>
        </a:p>
      </dgm:t>
    </dgm:pt>
    <dgm:pt modelId="{7E693923-C9E0-4E1A-916D-9CF99CDAAF5C}" type="pres">
      <dgm:prSet presAssocID="{BB18BDF3-107C-4221-BD78-81D1326FCF4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7B22F-03F3-453F-B6A0-91FA809984BB}" type="pres">
      <dgm:prSet presAssocID="{BB18BDF3-107C-4221-BD78-81D1326FCF4D}" presName="child4group" presStyleCnt="0"/>
      <dgm:spPr/>
    </dgm:pt>
    <dgm:pt modelId="{21318249-7E69-4C35-AC84-A60F07DCC2D8}" type="pres">
      <dgm:prSet presAssocID="{BB18BDF3-107C-4221-BD78-81D1326FCF4D}" presName="child4" presStyleLbl="bgAcc1" presStyleIdx="3" presStyleCnt="4" custScaleX="81278" custScaleY="53532"/>
      <dgm:spPr/>
      <dgm:t>
        <a:bodyPr/>
        <a:lstStyle/>
        <a:p>
          <a:endParaRPr lang="ru-RU"/>
        </a:p>
      </dgm:t>
    </dgm:pt>
    <dgm:pt modelId="{C17D83CC-B624-46CA-AB4F-48CEDC08CD6B}" type="pres">
      <dgm:prSet presAssocID="{BB18BDF3-107C-4221-BD78-81D1326FCF4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66D25-4A7B-4272-8692-FD42CF0F099E}" type="pres">
      <dgm:prSet presAssocID="{BB18BDF3-107C-4221-BD78-81D1326FCF4D}" presName="childPlaceholder" presStyleCnt="0"/>
      <dgm:spPr/>
    </dgm:pt>
    <dgm:pt modelId="{0077986A-89BA-4F18-B547-135BF45FF821}" type="pres">
      <dgm:prSet presAssocID="{BB18BDF3-107C-4221-BD78-81D1326FCF4D}" presName="circle" presStyleCnt="0"/>
      <dgm:spPr/>
    </dgm:pt>
    <dgm:pt modelId="{D6A966A6-215C-42F5-A185-5E13E37CC610}" type="pres">
      <dgm:prSet presAssocID="{BB18BDF3-107C-4221-BD78-81D1326FCF4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35E06-DDBA-4B22-9405-BC36DD7F26D4}" type="pres">
      <dgm:prSet presAssocID="{BB18BDF3-107C-4221-BD78-81D1326FCF4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45015-7236-4F27-B952-52B9A3613513}" type="pres">
      <dgm:prSet presAssocID="{BB18BDF3-107C-4221-BD78-81D1326FCF4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1B6BF-2E85-43B8-B48F-E06C1BB26C1D}" type="pres">
      <dgm:prSet presAssocID="{BB18BDF3-107C-4221-BD78-81D1326FCF4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DB996-362E-4DC3-9C9C-F6B28149D089}" type="pres">
      <dgm:prSet presAssocID="{BB18BDF3-107C-4221-BD78-81D1326FCF4D}" presName="quadrantPlaceholder" presStyleCnt="0"/>
      <dgm:spPr/>
    </dgm:pt>
    <dgm:pt modelId="{0B8F80FF-D1C9-4BF7-8984-C5C281BB3BBF}" type="pres">
      <dgm:prSet presAssocID="{BB18BDF3-107C-4221-BD78-81D1326FCF4D}" presName="center1" presStyleLbl="fgShp" presStyleIdx="0" presStyleCnt="2"/>
      <dgm:spPr/>
    </dgm:pt>
    <dgm:pt modelId="{E902B6F2-9D3F-4DDD-8F31-35EA94079E13}" type="pres">
      <dgm:prSet presAssocID="{BB18BDF3-107C-4221-BD78-81D1326FCF4D}" presName="center2" presStyleLbl="fgShp" presStyleIdx="1" presStyleCnt="2"/>
      <dgm:spPr/>
    </dgm:pt>
  </dgm:ptLst>
  <dgm:cxnLst>
    <dgm:cxn modelId="{4ABC3E68-9F09-47ED-A118-50B17144D4AC}" type="presOf" srcId="{A52306FA-FBA8-4DF4-BC16-3DF3E497F444}" destId="{A102FEA8-6090-4093-B274-A7D337A356A6}" srcOrd="0" destOrd="0" presId="urn:microsoft.com/office/officeart/2005/8/layout/cycle4#1"/>
    <dgm:cxn modelId="{B2273DE6-91CA-4930-AA95-08780368F8C1}" type="presOf" srcId="{5AB59678-9B38-4DEF-BB21-B68FFD199AA9}" destId="{8F1E1600-1599-41B1-A1E1-383F2B6AA9F6}" srcOrd="1" destOrd="0" presId="urn:microsoft.com/office/officeart/2005/8/layout/cycle4#1"/>
    <dgm:cxn modelId="{9539B454-BE45-48C6-8BF1-5934B979D7DF}" type="presOf" srcId="{C178764A-F307-4CD9-8727-ABEBA7330F81}" destId="{BB245015-7236-4F27-B952-52B9A3613513}" srcOrd="0" destOrd="0" presId="urn:microsoft.com/office/officeart/2005/8/layout/cycle4#1"/>
    <dgm:cxn modelId="{BA053BF5-FFF1-46DC-B826-509F703E1618}" type="presOf" srcId="{1C95960B-ECCB-4FA6-B2D7-8448E75E2C9F}" destId="{21318249-7E69-4C35-AC84-A60F07DCC2D8}" srcOrd="0" destOrd="0" presId="urn:microsoft.com/office/officeart/2005/8/layout/cycle4#1"/>
    <dgm:cxn modelId="{50F52606-12D3-40D9-AA38-7D084E9260BE}" srcId="{BB18BDF3-107C-4221-BD78-81D1326FCF4D}" destId="{C335E3A1-FC37-4AE6-8C65-DE0C7965BED9}" srcOrd="3" destOrd="0" parTransId="{9ED3906F-783B-4674-82DF-4714813DEF32}" sibTransId="{087CD7AD-42AC-46FC-A511-871A73E71819}"/>
    <dgm:cxn modelId="{B374C58C-6A9D-40C3-B590-9C378CA55A2E}" type="presOf" srcId="{BB18BDF3-107C-4221-BD78-81D1326FCF4D}" destId="{2CCFA5BE-F0BF-4739-806D-9A527A7621BD}" srcOrd="0" destOrd="0" presId="urn:microsoft.com/office/officeart/2005/8/layout/cycle4#1"/>
    <dgm:cxn modelId="{336F2639-8E82-4BEE-82F0-9F63B5D345CE}" type="presOf" srcId="{C335E3A1-FC37-4AE6-8C65-DE0C7965BED9}" destId="{7A81B6BF-2E85-43B8-B48F-E06C1BB26C1D}" srcOrd="0" destOrd="0" presId="urn:microsoft.com/office/officeart/2005/8/layout/cycle4#1"/>
    <dgm:cxn modelId="{B9A10C40-AD72-469B-9586-45C2A4011F70}" type="presOf" srcId="{8F1BE68A-9BDE-4A82-AA7A-E3D20AA6727F}" destId="{02CAAC7B-958A-47A9-BF1E-B83F0E8675D4}" srcOrd="0" destOrd="0" presId="urn:microsoft.com/office/officeart/2005/8/layout/cycle4#1"/>
    <dgm:cxn modelId="{7BC9641F-6406-42C9-BAE2-7050A6310E48}" type="presOf" srcId="{A52306FA-FBA8-4DF4-BC16-3DF3E497F444}" destId="{15BC506A-2A3B-4790-8F52-DCC41C5BE8ED}" srcOrd="1" destOrd="0" presId="urn:microsoft.com/office/officeart/2005/8/layout/cycle4#1"/>
    <dgm:cxn modelId="{7B113FBC-2A62-4023-9082-85E588B10D4F}" type="presOf" srcId="{28407246-2273-4046-AE71-1D096ABBEC64}" destId="{D6A966A6-215C-42F5-A185-5E13E37CC610}" srcOrd="0" destOrd="0" presId="urn:microsoft.com/office/officeart/2005/8/layout/cycle4#1"/>
    <dgm:cxn modelId="{E1C62025-9F60-4C3C-98D9-C04157523A08}" srcId="{28407246-2273-4046-AE71-1D096ABBEC64}" destId="{5AB59678-9B38-4DEF-BB21-B68FFD199AA9}" srcOrd="0" destOrd="0" parTransId="{088D2940-8E41-4F97-86CC-5089A34B27CA}" sibTransId="{2F5AFA6E-A467-4FB9-B0D1-5BC4733EF32F}"/>
    <dgm:cxn modelId="{2FB4138F-E0D8-4A35-B402-ED7EE81F6475}" srcId="{BB18BDF3-107C-4221-BD78-81D1326FCF4D}" destId="{28407246-2273-4046-AE71-1D096ABBEC64}" srcOrd="0" destOrd="0" parTransId="{D674007A-00E9-430D-912F-48BC2D49084A}" sibTransId="{2F35D8AC-F05A-4571-8CA9-F8BD2F2F403B}"/>
    <dgm:cxn modelId="{18C1D2FE-B20B-4AB8-A969-D33401982CC3}" srcId="{C335E3A1-FC37-4AE6-8C65-DE0C7965BED9}" destId="{1C95960B-ECCB-4FA6-B2D7-8448E75E2C9F}" srcOrd="0" destOrd="0" parTransId="{7C3C5B45-2097-49AE-A7BE-05F5EA3DBF93}" sibTransId="{A82AD007-9FF9-47E6-8B5C-9711778ABD54}"/>
    <dgm:cxn modelId="{8B4C603F-7AC2-4A6A-9DC5-90E6B6B5169F}" srcId="{BB18BDF3-107C-4221-BD78-81D1326FCF4D}" destId="{C178764A-F307-4CD9-8727-ABEBA7330F81}" srcOrd="2" destOrd="0" parTransId="{EFF2EC36-E56E-4BDF-9DBD-601D68DF8D52}" sibTransId="{9BE7A5E1-E203-43B5-8960-A0EFD7F61495}"/>
    <dgm:cxn modelId="{DC774BD4-AB48-41B0-B476-4EA89E47EBCE}" srcId="{BB18BDF3-107C-4221-BD78-81D1326FCF4D}" destId="{371825D4-D4AD-45EB-819E-CED9E422EFF8}" srcOrd="1" destOrd="0" parTransId="{8F83F791-B39B-4063-A380-CDED3FD74BE4}" sibTransId="{CF490D5D-C13E-4B1E-8480-09333CD540BF}"/>
    <dgm:cxn modelId="{A7A44193-34C6-43CA-9B1B-81AAE39268A0}" type="presOf" srcId="{5AB59678-9B38-4DEF-BB21-B68FFD199AA9}" destId="{5556B639-0D54-480B-8030-37685438FCDC}" srcOrd="0" destOrd="0" presId="urn:microsoft.com/office/officeart/2005/8/layout/cycle4#1"/>
    <dgm:cxn modelId="{DF26B0CD-835A-4531-89F1-AAEB21D91C24}" type="presOf" srcId="{371825D4-D4AD-45EB-819E-CED9E422EFF8}" destId="{67335E06-DDBA-4B22-9405-BC36DD7F26D4}" srcOrd="0" destOrd="0" presId="urn:microsoft.com/office/officeart/2005/8/layout/cycle4#1"/>
    <dgm:cxn modelId="{54B804FB-9B76-459A-B0FA-1721FE56CF0C}" srcId="{C178764A-F307-4CD9-8727-ABEBA7330F81}" destId="{8F1BE68A-9BDE-4A82-AA7A-E3D20AA6727F}" srcOrd="0" destOrd="0" parTransId="{986D5745-F2BD-41BB-A674-5F2D4A1CBE8F}" sibTransId="{478F0B9D-773F-4B64-8BA7-6E82AEF7FF2F}"/>
    <dgm:cxn modelId="{06F58355-EF0C-4371-9766-AA8B206A6716}" srcId="{371825D4-D4AD-45EB-819E-CED9E422EFF8}" destId="{A52306FA-FBA8-4DF4-BC16-3DF3E497F444}" srcOrd="0" destOrd="0" parTransId="{5B5CA325-7FC3-4953-A7AF-724715FCF6F5}" sibTransId="{1BE8ED0E-B17C-4D29-9C0B-AAC8C253E41D}"/>
    <dgm:cxn modelId="{3E6F403A-96AC-4F4F-B065-5BDDCA968BB6}" type="presOf" srcId="{8F1BE68A-9BDE-4A82-AA7A-E3D20AA6727F}" destId="{7E693923-C9E0-4E1A-916D-9CF99CDAAF5C}" srcOrd="1" destOrd="0" presId="urn:microsoft.com/office/officeart/2005/8/layout/cycle4#1"/>
    <dgm:cxn modelId="{9BF805DC-8FF1-4AF3-9FFD-D2407137CA57}" type="presOf" srcId="{1C95960B-ECCB-4FA6-B2D7-8448E75E2C9F}" destId="{C17D83CC-B624-46CA-AB4F-48CEDC08CD6B}" srcOrd="1" destOrd="0" presId="urn:microsoft.com/office/officeart/2005/8/layout/cycle4#1"/>
    <dgm:cxn modelId="{9C7C2F30-4F79-4D50-A68F-C982ED2E4CD7}" type="presParOf" srcId="{2CCFA5BE-F0BF-4739-806D-9A527A7621BD}" destId="{34819669-643E-4C3C-AAE7-F2F4D421EB2D}" srcOrd="0" destOrd="0" presId="urn:microsoft.com/office/officeart/2005/8/layout/cycle4#1"/>
    <dgm:cxn modelId="{8B1472B7-19E9-4840-9B84-55CCC2F91C11}" type="presParOf" srcId="{34819669-643E-4C3C-AAE7-F2F4D421EB2D}" destId="{E8945574-A1E4-4E5F-95A7-E98091AF31CA}" srcOrd="0" destOrd="0" presId="urn:microsoft.com/office/officeart/2005/8/layout/cycle4#1"/>
    <dgm:cxn modelId="{35C955FC-1656-4985-9349-7658C09D2F1F}" type="presParOf" srcId="{E8945574-A1E4-4E5F-95A7-E98091AF31CA}" destId="{5556B639-0D54-480B-8030-37685438FCDC}" srcOrd="0" destOrd="0" presId="urn:microsoft.com/office/officeart/2005/8/layout/cycle4#1"/>
    <dgm:cxn modelId="{73FBBA0F-2C95-4DE4-9D9F-66B86547A5FC}" type="presParOf" srcId="{E8945574-A1E4-4E5F-95A7-E98091AF31CA}" destId="{8F1E1600-1599-41B1-A1E1-383F2B6AA9F6}" srcOrd="1" destOrd="0" presId="urn:microsoft.com/office/officeart/2005/8/layout/cycle4#1"/>
    <dgm:cxn modelId="{505EF37F-2046-4051-8C11-073DF72A6820}" type="presParOf" srcId="{34819669-643E-4C3C-AAE7-F2F4D421EB2D}" destId="{34B5E4E8-369B-4BCE-A1D5-13DD56FA8AC1}" srcOrd="1" destOrd="0" presId="urn:microsoft.com/office/officeart/2005/8/layout/cycle4#1"/>
    <dgm:cxn modelId="{A0E2125D-1818-4595-B06D-AB51B6C5CE8B}" type="presParOf" srcId="{34B5E4E8-369B-4BCE-A1D5-13DD56FA8AC1}" destId="{A102FEA8-6090-4093-B274-A7D337A356A6}" srcOrd="0" destOrd="0" presId="urn:microsoft.com/office/officeart/2005/8/layout/cycle4#1"/>
    <dgm:cxn modelId="{99543702-8ED5-41B2-A1C8-098D399305C4}" type="presParOf" srcId="{34B5E4E8-369B-4BCE-A1D5-13DD56FA8AC1}" destId="{15BC506A-2A3B-4790-8F52-DCC41C5BE8ED}" srcOrd="1" destOrd="0" presId="urn:microsoft.com/office/officeart/2005/8/layout/cycle4#1"/>
    <dgm:cxn modelId="{2BBD36DF-A730-4533-9354-249782ECDAF8}" type="presParOf" srcId="{34819669-643E-4C3C-AAE7-F2F4D421EB2D}" destId="{0556821C-55FD-4B94-8768-55CAEA7A281E}" srcOrd="2" destOrd="0" presId="urn:microsoft.com/office/officeart/2005/8/layout/cycle4#1"/>
    <dgm:cxn modelId="{F8A6F02F-71FE-4723-9715-1EFEE0C4B34D}" type="presParOf" srcId="{0556821C-55FD-4B94-8768-55CAEA7A281E}" destId="{02CAAC7B-958A-47A9-BF1E-B83F0E8675D4}" srcOrd="0" destOrd="0" presId="urn:microsoft.com/office/officeart/2005/8/layout/cycle4#1"/>
    <dgm:cxn modelId="{93B76C34-7802-4BF9-9826-1DD85C4D4589}" type="presParOf" srcId="{0556821C-55FD-4B94-8768-55CAEA7A281E}" destId="{7E693923-C9E0-4E1A-916D-9CF99CDAAF5C}" srcOrd="1" destOrd="0" presId="urn:microsoft.com/office/officeart/2005/8/layout/cycle4#1"/>
    <dgm:cxn modelId="{7A7CAE5B-F9A9-4167-B34F-DC9A403DD63A}" type="presParOf" srcId="{34819669-643E-4C3C-AAE7-F2F4D421EB2D}" destId="{EA37B22F-03F3-453F-B6A0-91FA809984BB}" srcOrd="3" destOrd="0" presId="urn:microsoft.com/office/officeart/2005/8/layout/cycle4#1"/>
    <dgm:cxn modelId="{CDB253E6-B707-4984-BFAF-C356754985E1}" type="presParOf" srcId="{EA37B22F-03F3-453F-B6A0-91FA809984BB}" destId="{21318249-7E69-4C35-AC84-A60F07DCC2D8}" srcOrd="0" destOrd="0" presId="urn:microsoft.com/office/officeart/2005/8/layout/cycle4#1"/>
    <dgm:cxn modelId="{4FDCEB30-AF46-4CE9-BED7-33FD5FEA3A9A}" type="presParOf" srcId="{EA37B22F-03F3-453F-B6A0-91FA809984BB}" destId="{C17D83CC-B624-46CA-AB4F-48CEDC08CD6B}" srcOrd="1" destOrd="0" presId="urn:microsoft.com/office/officeart/2005/8/layout/cycle4#1"/>
    <dgm:cxn modelId="{6A94CEC0-33A2-4516-AC74-4871BA5F0315}" type="presParOf" srcId="{34819669-643E-4C3C-AAE7-F2F4D421EB2D}" destId="{39A66D25-4A7B-4272-8692-FD42CF0F099E}" srcOrd="4" destOrd="0" presId="urn:microsoft.com/office/officeart/2005/8/layout/cycle4#1"/>
    <dgm:cxn modelId="{78A562F3-2FA3-476E-8492-06179362367F}" type="presParOf" srcId="{2CCFA5BE-F0BF-4739-806D-9A527A7621BD}" destId="{0077986A-89BA-4F18-B547-135BF45FF821}" srcOrd="1" destOrd="0" presId="urn:microsoft.com/office/officeart/2005/8/layout/cycle4#1"/>
    <dgm:cxn modelId="{28A6B7EC-49C5-47D4-9140-9A6690DA9B93}" type="presParOf" srcId="{0077986A-89BA-4F18-B547-135BF45FF821}" destId="{D6A966A6-215C-42F5-A185-5E13E37CC610}" srcOrd="0" destOrd="0" presId="urn:microsoft.com/office/officeart/2005/8/layout/cycle4#1"/>
    <dgm:cxn modelId="{BC88C8E0-C9BB-4CD2-A98A-EB9C0E40293F}" type="presParOf" srcId="{0077986A-89BA-4F18-B547-135BF45FF821}" destId="{67335E06-DDBA-4B22-9405-BC36DD7F26D4}" srcOrd="1" destOrd="0" presId="urn:microsoft.com/office/officeart/2005/8/layout/cycle4#1"/>
    <dgm:cxn modelId="{EE403553-B2D9-46FE-B17F-430CC3A91D31}" type="presParOf" srcId="{0077986A-89BA-4F18-B547-135BF45FF821}" destId="{BB245015-7236-4F27-B952-52B9A3613513}" srcOrd="2" destOrd="0" presId="urn:microsoft.com/office/officeart/2005/8/layout/cycle4#1"/>
    <dgm:cxn modelId="{22E94590-FCAC-43BA-866D-7AAD92A67EA2}" type="presParOf" srcId="{0077986A-89BA-4F18-B547-135BF45FF821}" destId="{7A81B6BF-2E85-43B8-B48F-E06C1BB26C1D}" srcOrd="3" destOrd="0" presId="urn:microsoft.com/office/officeart/2005/8/layout/cycle4#1"/>
    <dgm:cxn modelId="{650944D5-DA93-45BF-8E40-C91B2669C989}" type="presParOf" srcId="{0077986A-89BA-4F18-B547-135BF45FF821}" destId="{8D7DB996-362E-4DC3-9C9C-F6B28149D089}" srcOrd="4" destOrd="0" presId="urn:microsoft.com/office/officeart/2005/8/layout/cycle4#1"/>
    <dgm:cxn modelId="{192961A8-B831-41DD-A88B-81C95394A20B}" type="presParOf" srcId="{2CCFA5BE-F0BF-4739-806D-9A527A7621BD}" destId="{0B8F80FF-D1C9-4BF7-8984-C5C281BB3BBF}" srcOrd="2" destOrd="0" presId="urn:microsoft.com/office/officeart/2005/8/layout/cycle4#1"/>
    <dgm:cxn modelId="{43C2F6B4-2203-4ABB-AFC3-F1B3528B2F88}" type="presParOf" srcId="{2CCFA5BE-F0BF-4739-806D-9A527A7621BD}" destId="{E902B6F2-9D3F-4DDD-8F31-35EA94079E1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919DD0-194A-48BB-B2B2-F0AE467C1C4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0F8AF2-2BDF-4279-8F85-CA80006235D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8387155-D52A-40AE-8A2F-50947F2268E3}" type="parTrans" cxnId="{9625CF13-6197-46F4-9EED-5DF09C8FAF37}">
      <dgm:prSet/>
      <dgm:spPr/>
      <dgm:t>
        <a:bodyPr/>
        <a:lstStyle/>
        <a:p>
          <a:endParaRPr lang="ru-RU"/>
        </a:p>
      </dgm:t>
    </dgm:pt>
    <dgm:pt modelId="{EDA27D96-213D-404E-A81A-C3FA13672D4C}" type="sibTrans" cxnId="{9625CF13-6197-46F4-9EED-5DF09C8FAF37}">
      <dgm:prSet/>
      <dgm:spPr/>
      <dgm:t>
        <a:bodyPr/>
        <a:lstStyle/>
        <a:p>
          <a:endParaRPr lang="ru-RU"/>
        </a:p>
      </dgm:t>
    </dgm:pt>
    <dgm:pt modelId="{F5E4CC42-E50D-45DB-A974-E704BC801DAE}">
      <dgm:prSet phldrT="[Текст]" custT="1"/>
      <dgm:spPr/>
      <dgm:t>
        <a:bodyPr/>
        <a:lstStyle/>
        <a:p>
          <a:r>
            <a:rPr lang="ru-RU" sz="800" dirty="0" smtClean="0"/>
            <a:t>Обязательное медицинское социальное страхование</a:t>
          </a:r>
          <a:endParaRPr lang="ru-RU" sz="800" dirty="0"/>
        </a:p>
      </dgm:t>
    </dgm:pt>
    <dgm:pt modelId="{C3CEC50F-DCDD-420B-AB72-D584627D0F53}" type="parTrans" cxnId="{31F0176D-5923-4059-99DC-6C2DBAE42C9F}">
      <dgm:prSet/>
      <dgm:spPr/>
      <dgm:t>
        <a:bodyPr/>
        <a:lstStyle/>
        <a:p>
          <a:endParaRPr lang="ru-RU"/>
        </a:p>
      </dgm:t>
    </dgm:pt>
    <dgm:pt modelId="{1009C8A3-D169-4029-BBDF-078F846E0674}" type="sibTrans" cxnId="{31F0176D-5923-4059-99DC-6C2DBAE42C9F}">
      <dgm:prSet/>
      <dgm:spPr/>
      <dgm:t>
        <a:bodyPr/>
        <a:lstStyle/>
        <a:p>
          <a:endParaRPr lang="ru-RU"/>
        </a:p>
      </dgm:t>
    </dgm:pt>
    <dgm:pt modelId="{668668EB-5E75-49D1-8723-C78E64F229C1}">
      <dgm:prSet phldrT="[Текст]" custT="1"/>
      <dgm:spPr/>
      <dgm:t>
        <a:bodyPr/>
        <a:lstStyle/>
        <a:p>
          <a:r>
            <a:rPr lang="ru-RU" sz="800" b="0" dirty="0" smtClean="0"/>
            <a:t>Определение статуса на портале «электронного правительства» </a:t>
          </a:r>
          <a:r>
            <a:rPr lang="en-US" sz="800" b="0" dirty="0" smtClean="0"/>
            <a:t>e</a:t>
          </a:r>
          <a:r>
            <a:rPr lang="ru-RU" sz="800" b="0" dirty="0" smtClean="0"/>
            <a:t>-</a:t>
          </a:r>
          <a:r>
            <a:rPr lang="en-US" sz="800" b="0" dirty="0" err="1" smtClean="0"/>
            <a:t>gov</a:t>
          </a:r>
          <a:r>
            <a:rPr lang="ru-RU" sz="800" b="0" dirty="0" smtClean="0"/>
            <a:t>.</a:t>
          </a:r>
          <a:r>
            <a:rPr lang="en-US" sz="800" b="0" dirty="0" err="1" smtClean="0"/>
            <a:t>kz</a:t>
          </a:r>
          <a:r>
            <a:rPr lang="ru-RU" sz="800" b="0" dirty="0" smtClean="0"/>
            <a:t>, в </a:t>
          </a:r>
          <a:r>
            <a:rPr lang="ru-RU" sz="800" b="0" dirty="0" err="1" smtClean="0"/>
            <a:t>ЦОНах</a:t>
          </a:r>
          <a:r>
            <a:rPr lang="ru-RU" sz="800" b="0" dirty="0" smtClean="0"/>
            <a:t>, Центрах занятости населения</a:t>
          </a:r>
          <a:endParaRPr lang="ru-RU" sz="800" b="0" dirty="0"/>
        </a:p>
      </dgm:t>
    </dgm:pt>
    <dgm:pt modelId="{840EF45B-7745-4C0F-BFD6-411BE52D39FA}" type="parTrans" cxnId="{17C9450C-35F0-46B9-9C55-61B435C93180}">
      <dgm:prSet/>
      <dgm:spPr/>
      <dgm:t>
        <a:bodyPr/>
        <a:lstStyle/>
        <a:p>
          <a:endParaRPr lang="ru-RU"/>
        </a:p>
      </dgm:t>
    </dgm:pt>
    <dgm:pt modelId="{65AD34A6-5D16-4453-A9A1-21C1E648893C}" type="sibTrans" cxnId="{17C9450C-35F0-46B9-9C55-61B435C93180}">
      <dgm:prSet/>
      <dgm:spPr/>
      <dgm:t>
        <a:bodyPr/>
        <a:lstStyle/>
        <a:p>
          <a:endParaRPr lang="ru-RU"/>
        </a:p>
      </dgm:t>
    </dgm:pt>
    <dgm:pt modelId="{20FAE70B-A108-4479-9420-03E3D249DF77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6649F25-ECC2-4296-B02C-24E669B308B4}" type="parTrans" cxnId="{E5D8F68B-85EB-455F-A9C3-B32664FDC5AE}">
      <dgm:prSet/>
      <dgm:spPr/>
      <dgm:t>
        <a:bodyPr/>
        <a:lstStyle/>
        <a:p>
          <a:endParaRPr lang="ru-RU"/>
        </a:p>
      </dgm:t>
    </dgm:pt>
    <dgm:pt modelId="{065350D3-2EE6-4B72-9F56-8E26CB699E4C}" type="sibTrans" cxnId="{E5D8F68B-85EB-455F-A9C3-B32664FDC5AE}">
      <dgm:prSet/>
      <dgm:spPr/>
      <dgm:t>
        <a:bodyPr/>
        <a:lstStyle/>
        <a:p>
          <a:endParaRPr lang="ru-RU"/>
        </a:p>
      </dgm:t>
    </dgm:pt>
    <dgm:pt modelId="{0AAF2F78-9AAA-44F1-9E16-43E1FB2CB146}">
      <dgm:prSet phldrT="[Текст]" custT="1"/>
      <dgm:spPr/>
      <dgm:t>
        <a:bodyPr/>
        <a:lstStyle/>
        <a:p>
          <a:r>
            <a:rPr lang="ru-RU" sz="800" b="0" dirty="0" smtClean="0"/>
            <a:t>Программа развития продуктивной занятости и массового предпринимательства </a:t>
          </a:r>
          <a:endParaRPr lang="ru-RU" sz="800" b="0" dirty="0"/>
        </a:p>
      </dgm:t>
    </dgm:pt>
    <dgm:pt modelId="{C0FBEE48-9C7A-4DC9-A24B-AF955AAD4883}" type="parTrans" cxnId="{96AE7142-9A41-4216-9E00-9FF8906BE86E}">
      <dgm:prSet/>
      <dgm:spPr/>
      <dgm:t>
        <a:bodyPr/>
        <a:lstStyle/>
        <a:p>
          <a:endParaRPr lang="ru-RU"/>
        </a:p>
      </dgm:t>
    </dgm:pt>
    <dgm:pt modelId="{E1E185B7-094B-4658-A761-313C25B946FF}" type="sibTrans" cxnId="{96AE7142-9A41-4216-9E00-9FF8906BE86E}">
      <dgm:prSet/>
      <dgm:spPr/>
      <dgm:t>
        <a:bodyPr/>
        <a:lstStyle/>
        <a:p>
          <a:endParaRPr lang="ru-RU"/>
        </a:p>
      </dgm:t>
    </dgm:pt>
    <dgm:pt modelId="{B47FF023-3417-4623-B699-5E845BCB4E5F}">
      <dgm:prSet phldrT="[Текст]" custT="1"/>
      <dgm:spPr/>
      <dgm:t>
        <a:bodyPr/>
        <a:lstStyle/>
        <a:p>
          <a:r>
            <a:rPr lang="ru-RU" sz="800" dirty="0" smtClean="0"/>
            <a:t>Массовое обучение, микрокредитование безработных и </a:t>
          </a:r>
          <a:r>
            <a:rPr lang="ru-RU" sz="800" dirty="0" err="1" smtClean="0"/>
            <a:t>самозанятых</a:t>
          </a:r>
          <a:r>
            <a:rPr lang="ru-RU" sz="800" dirty="0" smtClean="0"/>
            <a:t>, </a:t>
          </a:r>
          <a:r>
            <a:rPr lang="ru-RU" sz="800" b="0" dirty="0" smtClean="0"/>
            <a:t>содействие в обеспечении занятости, направление на работу</a:t>
          </a:r>
          <a:endParaRPr lang="ru-RU" sz="800" b="0" dirty="0"/>
        </a:p>
      </dgm:t>
    </dgm:pt>
    <dgm:pt modelId="{3E9E4E7F-8D46-4FEC-9019-052D4130ECA5}" type="parTrans" cxnId="{FC1222B3-AFF9-4B15-BA71-488773D6BF11}">
      <dgm:prSet/>
      <dgm:spPr/>
      <dgm:t>
        <a:bodyPr/>
        <a:lstStyle/>
        <a:p>
          <a:endParaRPr lang="ru-RU"/>
        </a:p>
      </dgm:t>
    </dgm:pt>
    <dgm:pt modelId="{A6019F06-C637-4222-9FFB-852D6C975A52}" type="sibTrans" cxnId="{FC1222B3-AFF9-4B15-BA71-488773D6BF11}">
      <dgm:prSet/>
      <dgm:spPr/>
      <dgm:t>
        <a:bodyPr/>
        <a:lstStyle/>
        <a:p>
          <a:endParaRPr lang="ru-RU"/>
        </a:p>
      </dgm:t>
    </dgm:pt>
    <dgm:pt modelId="{C712EBD7-60A5-4405-88EC-B158FDAE6E71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6455907-6ADB-485F-8049-96517C497416}" type="parTrans" cxnId="{E1B886D0-6277-4E4D-A378-F4983A0E8848}">
      <dgm:prSet/>
      <dgm:spPr/>
      <dgm:t>
        <a:bodyPr/>
        <a:lstStyle/>
        <a:p>
          <a:endParaRPr lang="ru-RU"/>
        </a:p>
      </dgm:t>
    </dgm:pt>
    <dgm:pt modelId="{3A4B9CDD-63EE-4DC4-AC3D-5ECEBB128735}" type="sibTrans" cxnId="{E1B886D0-6277-4E4D-A378-F4983A0E8848}">
      <dgm:prSet/>
      <dgm:spPr/>
      <dgm:t>
        <a:bodyPr/>
        <a:lstStyle/>
        <a:p>
          <a:endParaRPr lang="ru-RU"/>
        </a:p>
      </dgm:t>
    </dgm:pt>
    <dgm:pt modelId="{AFA224F3-3DA5-4C25-875E-BE3F1139286E}">
      <dgm:prSet phldrT="[Текст]" custT="1"/>
      <dgm:spPr/>
      <dgm:t>
        <a:bodyPr/>
        <a:lstStyle/>
        <a:p>
          <a:r>
            <a:rPr lang="ru-RU" sz="800" b="0" dirty="0" smtClean="0"/>
            <a:t>В случае отказа лица от регистрации в качестве безработного, необходимо самостоятельно вносить взносы в фонд медицинского страхования в размере 5% от МЗП или 1144 тенге в месяц, либо 16970 тенге в год</a:t>
          </a:r>
          <a:endParaRPr lang="ru-RU" sz="800" b="0" dirty="0"/>
        </a:p>
      </dgm:t>
    </dgm:pt>
    <dgm:pt modelId="{1B792A59-46DC-4FB3-86D4-557B81D924B1}" type="parTrans" cxnId="{B652DF05-77D2-40F7-ACB6-7E8F97845077}">
      <dgm:prSet/>
      <dgm:spPr/>
      <dgm:t>
        <a:bodyPr/>
        <a:lstStyle/>
        <a:p>
          <a:endParaRPr lang="ru-RU"/>
        </a:p>
      </dgm:t>
    </dgm:pt>
    <dgm:pt modelId="{3706DE56-4E34-49DF-8A5B-546DCC534D08}" type="sibTrans" cxnId="{B652DF05-77D2-40F7-ACB6-7E8F97845077}">
      <dgm:prSet/>
      <dgm:spPr/>
      <dgm:t>
        <a:bodyPr/>
        <a:lstStyle/>
        <a:p>
          <a:endParaRPr lang="ru-RU"/>
        </a:p>
      </dgm:t>
    </dgm:pt>
    <dgm:pt modelId="{A4BC5F14-B6F7-436E-B665-578F623979D0}" type="pres">
      <dgm:prSet presAssocID="{A7919DD0-194A-48BB-B2B2-F0AE467C1C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9F9B2-D359-447E-901B-9BD3CE1EBE8F}" type="pres">
      <dgm:prSet presAssocID="{360F8AF2-2BDF-4279-8F85-CA80006235DB}" presName="composite" presStyleCnt="0"/>
      <dgm:spPr/>
    </dgm:pt>
    <dgm:pt modelId="{201799F7-E5C7-4983-99F2-B5328F40E63D}" type="pres">
      <dgm:prSet presAssocID="{360F8AF2-2BDF-4279-8F85-CA80006235DB}" presName="parentText" presStyleLbl="alignNode1" presStyleIdx="0" presStyleCnt="3" custScaleX="1057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D90AE-A579-45AA-96FB-3010090E0C47}" type="pres">
      <dgm:prSet presAssocID="{360F8AF2-2BDF-4279-8F85-CA80006235DB}" presName="descendantText" presStyleLbl="alignAcc1" presStyleIdx="0" presStyleCnt="3" custLinFactNeighborX="1657" custLinFactNeighborY="-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26FC0-2DD2-4303-86D4-E4404486E108}" type="pres">
      <dgm:prSet presAssocID="{EDA27D96-213D-404E-A81A-C3FA13672D4C}" presName="sp" presStyleCnt="0"/>
      <dgm:spPr/>
    </dgm:pt>
    <dgm:pt modelId="{E176DB72-751A-4A3B-9B25-9939050F8A7F}" type="pres">
      <dgm:prSet presAssocID="{20FAE70B-A108-4479-9420-03E3D249DF77}" presName="composite" presStyleCnt="0"/>
      <dgm:spPr/>
    </dgm:pt>
    <dgm:pt modelId="{C85F09C8-AA59-462B-A8FB-6A6F87D77706}" type="pres">
      <dgm:prSet presAssocID="{20FAE70B-A108-4479-9420-03E3D249DF7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AE5F9-0A8A-4BF9-866A-DE86F0A376D1}" type="pres">
      <dgm:prSet presAssocID="{20FAE70B-A108-4479-9420-03E3D249DF7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B363B-5067-4D93-998A-E0A6F979A602}" type="pres">
      <dgm:prSet presAssocID="{065350D3-2EE6-4B72-9F56-8E26CB699E4C}" presName="sp" presStyleCnt="0"/>
      <dgm:spPr/>
    </dgm:pt>
    <dgm:pt modelId="{9E72191D-6732-4916-BB5E-606FB3D16414}" type="pres">
      <dgm:prSet presAssocID="{C712EBD7-60A5-4405-88EC-B158FDAE6E71}" presName="composite" presStyleCnt="0"/>
      <dgm:spPr/>
    </dgm:pt>
    <dgm:pt modelId="{D8C67E18-1046-49E0-ACDC-0EFB42D95418}" type="pres">
      <dgm:prSet presAssocID="{C712EBD7-60A5-4405-88EC-B158FDAE6E7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1DE26-1352-4BFD-9E1D-50817800010C}" type="pres">
      <dgm:prSet presAssocID="{C712EBD7-60A5-4405-88EC-B158FDAE6E7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98047E-25BA-4657-BEBE-7A0C4C8FEC6C}" type="presOf" srcId="{C712EBD7-60A5-4405-88EC-B158FDAE6E71}" destId="{D8C67E18-1046-49E0-ACDC-0EFB42D95418}" srcOrd="0" destOrd="0" presId="urn:microsoft.com/office/officeart/2005/8/layout/chevron2"/>
    <dgm:cxn modelId="{96AE7142-9A41-4216-9E00-9FF8906BE86E}" srcId="{20FAE70B-A108-4479-9420-03E3D249DF77}" destId="{0AAF2F78-9AAA-44F1-9E16-43E1FB2CB146}" srcOrd="0" destOrd="0" parTransId="{C0FBEE48-9C7A-4DC9-A24B-AF955AAD4883}" sibTransId="{E1E185B7-094B-4658-A761-313C25B946FF}"/>
    <dgm:cxn modelId="{35C734B5-694D-45CD-873C-39AA44C05A7B}" type="presOf" srcId="{360F8AF2-2BDF-4279-8F85-CA80006235DB}" destId="{201799F7-E5C7-4983-99F2-B5328F40E63D}" srcOrd="0" destOrd="0" presId="urn:microsoft.com/office/officeart/2005/8/layout/chevron2"/>
    <dgm:cxn modelId="{B818E33C-E04E-4F3F-AD5A-EB52669E4F64}" type="presOf" srcId="{20FAE70B-A108-4479-9420-03E3D249DF77}" destId="{C85F09C8-AA59-462B-A8FB-6A6F87D77706}" srcOrd="0" destOrd="0" presId="urn:microsoft.com/office/officeart/2005/8/layout/chevron2"/>
    <dgm:cxn modelId="{1EC59214-443B-4893-81AC-FECEDF62D3A9}" type="presOf" srcId="{668668EB-5E75-49D1-8723-C78E64F229C1}" destId="{A60D90AE-A579-45AA-96FB-3010090E0C47}" srcOrd="0" destOrd="1" presId="urn:microsoft.com/office/officeart/2005/8/layout/chevron2"/>
    <dgm:cxn modelId="{17C9450C-35F0-46B9-9C55-61B435C93180}" srcId="{360F8AF2-2BDF-4279-8F85-CA80006235DB}" destId="{668668EB-5E75-49D1-8723-C78E64F229C1}" srcOrd="1" destOrd="0" parTransId="{840EF45B-7745-4C0F-BFD6-411BE52D39FA}" sibTransId="{65AD34A6-5D16-4453-A9A1-21C1E648893C}"/>
    <dgm:cxn modelId="{E1B886D0-6277-4E4D-A378-F4983A0E8848}" srcId="{A7919DD0-194A-48BB-B2B2-F0AE467C1C41}" destId="{C712EBD7-60A5-4405-88EC-B158FDAE6E71}" srcOrd="2" destOrd="0" parTransId="{36455907-6ADB-485F-8049-96517C497416}" sibTransId="{3A4B9CDD-63EE-4DC4-AC3D-5ECEBB128735}"/>
    <dgm:cxn modelId="{1D05A146-93B5-4240-92DC-22B7749ED460}" type="presOf" srcId="{B47FF023-3417-4623-B699-5E845BCB4E5F}" destId="{405AE5F9-0A8A-4BF9-866A-DE86F0A376D1}" srcOrd="0" destOrd="1" presId="urn:microsoft.com/office/officeart/2005/8/layout/chevron2"/>
    <dgm:cxn modelId="{6913FCEA-ED1D-4C42-84C8-6D5F804307CF}" type="presOf" srcId="{0AAF2F78-9AAA-44F1-9E16-43E1FB2CB146}" destId="{405AE5F9-0A8A-4BF9-866A-DE86F0A376D1}" srcOrd="0" destOrd="0" presId="urn:microsoft.com/office/officeart/2005/8/layout/chevron2"/>
    <dgm:cxn modelId="{B652DF05-77D2-40F7-ACB6-7E8F97845077}" srcId="{C712EBD7-60A5-4405-88EC-B158FDAE6E71}" destId="{AFA224F3-3DA5-4C25-875E-BE3F1139286E}" srcOrd="0" destOrd="0" parTransId="{1B792A59-46DC-4FB3-86D4-557B81D924B1}" sibTransId="{3706DE56-4E34-49DF-8A5B-546DCC534D08}"/>
    <dgm:cxn modelId="{E5D8F68B-85EB-455F-A9C3-B32664FDC5AE}" srcId="{A7919DD0-194A-48BB-B2B2-F0AE467C1C41}" destId="{20FAE70B-A108-4479-9420-03E3D249DF77}" srcOrd="1" destOrd="0" parTransId="{26649F25-ECC2-4296-B02C-24E669B308B4}" sibTransId="{065350D3-2EE6-4B72-9F56-8E26CB699E4C}"/>
    <dgm:cxn modelId="{DF0A8DC5-7BE1-4AA4-93E9-8D16DD3087BD}" type="presOf" srcId="{F5E4CC42-E50D-45DB-A974-E704BC801DAE}" destId="{A60D90AE-A579-45AA-96FB-3010090E0C47}" srcOrd="0" destOrd="0" presId="urn:microsoft.com/office/officeart/2005/8/layout/chevron2"/>
    <dgm:cxn modelId="{C59C1C8D-7F46-46B7-B9C4-058789CE74A7}" type="presOf" srcId="{A7919DD0-194A-48BB-B2B2-F0AE467C1C41}" destId="{A4BC5F14-B6F7-436E-B665-578F623979D0}" srcOrd="0" destOrd="0" presId="urn:microsoft.com/office/officeart/2005/8/layout/chevron2"/>
    <dgm:cxn modelId="{E56DF04E-D1E3-4E4E-B656-790654406AF0}" type="presOf" srcId="{AFA224F3-3DA5-4C25-875E-BE3F1139286E}" destId="{0EC1DE26-1352-4BFD-9E1D-50817800010C}" srcOrd="0" destOrd="0" presId="urn:microsoft.com/office/officeart/2005/8/layout/chevron2"/>
    <dgm:cxn modelId="{9625CF13-6197-46F4-9EED-5DF09C8FAF37}" srcId="{A7919DD0-194A-48BB-B2B2-F0AE467C1C41}" destId="{360F8AF2-2BDF-4279-8F85-CA80006235DB}" srcOrd="0" destOrd="0" parTransId="{D8387155-D52A-40AE-8A2F-50947F2268E3}" sibTransId="{EDA27D96-213D-404E-A81A-C3FA13672D4C}"/>
    <dgm:cxn modelId="{31F0176D-5923-4059-99DC-6C2DBAE42C9F}" srcId="{360F8AF2-2BDF-4279-8F85-CA80006235DB}" destId="{F5E4CC42-E50D-45DB-A974-E704BC801DAE}" srcOrd="0" destOrd="0" parTransId="{C3CEC50F-DCDD-420B-AB72-D584627D0F53}" sibTransId="{1009C8A3-D169-4029-BBDF-078F846E0674}"/>
    <dgm:cxn modelId="{FC1222B3-AFF9-4B15-BA71-488773D6BF11}" srcId="{20FAE70B-A108-4479-9420-03E3D249DF77}" destId="{B47FF023-3417-4623-B699-5E845BCB4E5F}" srcOrd="1" destOrd="0" parTransId="{3E9E4E7F-8D46-4FEC-9019-052D4130ECA5}" sibTransId="{A6019F06-C637-4222-9FFB-852D6C975A52}"/>
    <dgm:cxn modelId="{AEF5DD18-1B86-431A-8874-B08F811E98E7}" type="presParOf" srcId="{A4BC5F14-B6F7-436E-B665-578F623979D0}" destId="{62F9F9B2-D359-447E-901B-9BD3CE1EBE8F}" srcOrd="0" destOrd="0" presId="urn:microsoft.com/office/officeart/2005/8/layout/chevron2"/>
    <dgm:cxn modelId="{445B41CA-DB24-4CA4-9DAF-489A2040769A}" type="presParOf" srcId="{62F9F9B2-D359-447E-901B-9BD3CE1EBE8F}" destId="{201799F7-E5C7-4983-99F2-B5328F40E63D}" srcOrd="0" destOrd="0" presId="urn:microsoft.com/office/officeart/2005/8/layout/chevron2"/>
    <dgm:cxn modelId="{7140A137-3DA9-4814-9C67-8419714E041A}" type="presParOf" srcId="{62F9F9B2-D359-447E-901B-9BD3CE1EBE8F}" destId="{A60D90AE-A579-45AA-96FB-3010090E0C47}" srcOrd="1" destOrd="0" presId="urn:microsoft.com/office/officeart/2005/8/layout/chevron2"/>
    <dgm:cxn modelId="{291BF05D-A652-439F-8E69-0F4B5403C340}" type="presParOf" srcId="{A4BC5F14-B6F7-436E-B665-578F623979D0}" destId="{D2426FC0-2DD2-4303-86D4-E4404486E108}" srcOrd="1" destOrd="0" presId="urn:microsoft.com/office/officeart/2005/8/layout/chevron2"/>
    <dgm:cxn modelId="{7A0893C3-3E25-4FE5-9D6D-A126E05C5A69}" type="presParOf" srcId="{A4BC5F14-B6F7-436E-B665-578F623979D0}" destId="{E176DB72-751A-4A3B-9B25-9939050F8A7F}" srcOrd="2" destOrd="0" presId="urn:microsoft.com/office/officeart/2005/8/layout/chevron2"/>
    <dgm:cxn modelId="{B069E669-CBE7-4580-AA2B-536BEAF09889}" type="presParOf" srcId="{E176DB72-751A-4A3B-9B25-9939050F8A7F}" destId="{C85F09C8-AA59-462B-A8FB-6A6F87D77706}" srcOrd="0" destOrd="0" presId="urn:microsoft.com/office/officeart/2005/8/layout/chevron2"/>
    <dgm:cxn modelId="{37959825-F589-4A2B-9842-612CDF7A288A}" type="presParOf" srcId="{E176DB72-751A-4A3B-9B25-9939050F8A7F}" destId="{405AE5F9-0A8A-4BF9-866A-DE86F0A376D1}" srcOrd="1" destOrd="0" presId="urn:microsoft.com/office/officeart/2005/8/layout/chevron2"/>
    <dgm:cxn modelId="{785F3BE1-52DB-4829-B6FD-6A2365D5A7A7}" type="presParOf" srcId="{A4BC5F14-B6F7-436E-B665-578F623979D0}" destId="{B6BB363B-5067-4D93-998A-E0A6F979A602}" srcOrd="3" destOrd="0" presId="urn:microsoft.com/office/officeart/2005/8/layout/chevron2"/>
    <dgm:cxn modelId="{AD83CDD6-FFAE-4CD0-9AE4-740BAA25B338}" type="presParOf" srcId="{A4BC5F14-B6F7-436E-B665-578F623979D0}" destId="{9E72191D-6732-4916-BB5E-606FB3D16414}" srcOrd="4" destOrd="0" presId="urn:microsoft.com/office/officeart/2005/8/layout/chevron2"/>
    <dgm:cxn modelId="{97B28700-3701-40EF-80D3-7945D25C6E4F}" type="presParOf" srcId="{9E72191D-6732-4916-BB5E-606FB3D16414}" destId="{D8C67E18-1046-49E0-ACDC-0EFB42D95418}" srcOrd="0" destOrd="0" presId="urn:microsoft.com/office/officeart/2005/8/layout/chevron2"/>
    <dgm:cxn modelId="{E02C068A-49C5-4476-96ED-3CDF85728A36}" type="presParOf" srcId="{9E72191D-6732-4916-BB5E-606FB3D16414}" destId="{0EC1DE26-1352-4BFD-9E1D-50817800010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AAC7B-958A-47A9-BF1E-B83F0E8675D4}">
      <dsp:nvSpPr>
        <dsp:cNvPr id="0" name=""/>
        <dsp:cNvSpPr/>
      </dsp:nvSpPr>
      <dsp:spPr>
        <a:xfrm>
          <a:off x="1894565" y="2037456"/>
          <a:ext cx="928137" cy="257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ГЦВП</a:t>
          </a:r>
          <a:endParaRPr lang="ru-RU" sz="1200" kern="1200" dirty="0"/>
        </a:p>
      </dsp:txBody>
      <dsp:txXfrm>
        <a:off x="2178655" y="2107379"/>
        <a:ext cx="638400" cy="181528"/>
      </dsp:txXfrm>
    </dsp:sp>
    <dsp:sp modelId="{21318249-7E69-4C35-AC84-A60F07DCC2D8}">
      <dsp:nvSpPr>
        <dsp:cNvPr id="0" name=""/>
        <dsp:cNvSpPr/>
      </dsp:nvSpPr>
      <dsp:spPr>
        <a:xfrm>
          <a:off x="103581" y="1974154"/>
          <a:ext cx="899357" cy="383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ЗАГС</a:t>
          </a:r>
          <a:endParaRPr lang="ru-RU" sz="1200" kern="1200" dirty="0"/>
        </a:p>
      </dsp:txBody>
      <dsp:txXfrm>
        <a:off x="112010" y="2078509"/>
        <a:ext cx="612692" cy="270919"/>
      </dsp:txXfrm>
    </dsp:sp>
    <dsp:sp modelId="{A102FEA8-6090-4093-B274-A7D337A356A6}">
      <dsp:nvSpPr>
        <dsp:cNvPr id="0" name=""/>
        <dsp:cNvSpPr/>
      </dsp:nvSpPr>
      <dsp:spPr>
        <a:xfrm>
          <a:off x="1805374" y="518207"/>
          <a:ext cx="1106520" cy="249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УМП</a:t>
          </a:r>
          <a:endParaRPr lang="ru-RU" sz="1200" kern="1200" dirty="0"/>
        </a:p>
      </dsp:txBody>
      <dsp:txXfrm>
        <a:off x="2142806" y="523683"/>
        <a:ext cx="763612" cy="176029"/>
      </dsp:txXfrm>
    </dsp:sp>
    <dsp:sp modelId="{5556B639-0D54-480B-8030-37685438FCDC}">
      <dsp:nvSpPr>
        <dsp:cNvPr id="0" name=""/>
        <dsp:cNvSpPr/>
      </dsp:nvSpPr>
      <dsp:spPr>
        <a:xfrm>
          <a:off x="103581" y="518207"/>
          <a:ext cx="899357" cy="249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ЦИС</a:t>
          </a:r>
          <a:endParaRPr lang="ru-RU" sz="1200" kern="1200" dirty="0"/>
        </a:p>
      </dsp:txBody>
      <dsp:txXfrm>
        <a:off x="109057" y="523683"/>
        <a:ext cx="618598" cy="176029"/>
      </dsp:txXfrm>
    </dsp:sp>
    <dsp:sp modelId="{D6A966A6-215C-42F5-A185-5E13E37CC610}">
      <dsp:nvSpPr>
        <dsp:cNvPr id="0" name=""/>
        <dsp:cNvSpPr/>
      </dsp:nvSpPr>
      <dsp:spPr>
        <a:xfrm>
          <a:off x="463663" y="412149"/>
          <a:ext cx="969885" cy="96988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Проставление адресов, регистрация, распределение по микрорайонам </a:t>
          </a:r>
          <a:endParaRPr lang="ru-RU" sz="7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736" y="696222"/>
        <a:ext cx="685812" cy="685812"/>
      </dsp:txXfrm>
    </dsp:sp>
    <dsp:sp modelId="{67335E06-DDBA-4B22-9405-BC36DD7F26D4}">
      <dsp:nvSpPr>
        <dsp:cNvPr id="0" name=""/>
        <dsp:cNvSpPr/>
      </dsp:nvSpPr>
      <dsp:spPr>
        <a:xfrm rot="5400000">
          <a:off x="1478346" y="412149"/>
          <a:ext cx="969885" cy="96988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Уточнение выехавших</a:t>
          </a:r>
          <a:endParaRPr lang="ru-RU" sz="8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478346" y="696222"/>
        <a:ext cx="685812" cy="685812"/>
      </dsp:txXfrm>
    </dsp:sp>
    <dsp:sp modelId="{BB245015-7236-4F27-B952-52B9A3613513}">
      <dsp:nvSpPr>
        <dsp:cNvPr id="0" name=""/>
        <dsp:cNvSpPr/>
      </dsp:nvSpPr>
      <dsp:spPr>
        <a:xfrm rot="10800000">
          <a:off x="1478346" y="1426833"/>
          <a:ext cx="969885" cy="96988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Уточнение пенсионеров, получателей </a:t>
          </a:r>
          <a:r>
            <a:rPr lang="ru-RU" sz="8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соц.выплат</a:t>
          </a:r>
          <a:endParaRPr lang="ru-RU" sz="8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78346" y="1426833"/>
        <a:ext cx="685812" cy="685812"/>
      </dsp:txXfrm>
    </dsp:sp>
    <dsp:sp modelId="{7A81B6BF-2E85-43B8-B48F-E06C1BB26C1D}">
      <dsp:nvSpPr>
        <dsp:cNvPr id="0" name=""/>
        <dsp:cNvSpPr/>
      </dsp:nvSpPr>
      <dsp:spPr>
        <a:xfrm rot="16200000">
          <a:off x="463663" y="1426833"/>
          <a:ext cx="969885" cy="96988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Уточнение умерших</a:t>
          </a:r>
          <a:endParaRPr lang="ru-RU" sz="8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747736" y="1426833"/>
        <a:ext cx="685812" cy="685812"/>
      </dsp:txXfrm>
    </dsp:sp>
    <dsp:sp modelId="{0B8F80FF-D1C9-4BF7-8984-C5C281BB3BBF}">
      <dsp:nvSpPr>
        <dsp:cNvPr id="0" name=""/>
        <dsp:cNvSpPr/>
      </dsp:nvSpPr>
      <dsp:spPr>
        <a:xfrm>
          <a:off x="1288513" y="1202841"/>
          <a:ext cx="334867" cy="291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2B6F2-9D3F-4DDD-8F31-35EA94079E13}">
      <dsp:nvSpPr>
        <dsp:cNvPr id="0" name=""/>
        <dsp:cNvSpPr/>
      </dsp:nvSpPr>
      <dsp:spPr>
        <a:xfrm rot="10800000">
          <a:off x="1288513" y="1314837"/>
          <a:ext cx="334867" cy="291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799F7-E5C7-4983-99F2-B5328F40E63D}">
      <dsp:nvSpPr>
        <dsp:cNvPr id="0" name=""/>
        <dsp:cNvSpPr/>
      </dsp:nvSpPr>
      <dsp:spPr>
        <a:xfrm rot="5400000">
          <a:off x="-126333" y="119599"/>
          <a:ext cx="902522" cy="6679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</a:t>
          </a:r>
          <a:endParaRPr lang="ru-RU" sz="1600" kern="1200" dirty="0"/>
        </a:p>
      </dsp:txBody>
      <dsp:txXfrm rot="-5400000">
        <a:off x="-9045" y="336284"/>
        <a:ext cx="667946" cy="234576"/>
      </dsp:txXfrm>
    </dsp:sp>
    <dsp:sp modelId="{A60D90AE-A579-45AA-96FB-3010090E0C47}">
      <dsp:nvSpPr>
        <dsp:cNvPr id="0" name=""/>
        <dsp:cNvSpPr/>
      </dsp:nvSpPr>
      <dsp:spPr>
        <a:xfrm rot="5400000">
          <a:off x="2227852" y="-1585334"/>
          <a:ext cx="586639" cy="3760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Обязательное медицинское социальное страхование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0" kern="1200" dirty="0" smtClean="0"/>
            <a:t>Определение статуса на портале «электронного правительства» </a:t>
          </a:r>
          <a:r>
            <a:rPr lang="en-US" sz="800" b="0" kern="1200" dirty="0" smtClean="0"/>
            <a:t>e</a:t>
          </a:r>
          <a:r>
            <a:rPr lang="ru-RU" sz="800" b="0" kern="1200" dirty="0" smtClean="0"/>
            <a:t>-</a:t>
          </a:r>
          <a:r>
            <a:rPr lang="en-US" sz="800" b="0" kern="1200" dirty="0" err="1" smtClean="0"/>
            <a:t>gov</a:t>
          </a:r>
          <a:r>
            <a:rPr lang="ru-RU" sz="800" b="0" kern="1200" dirty="0" smtClean="0"/>
            <a:t>.</a:t>
          </a:r>
          <a:r>
            <a:rPr lang="en-US" sz="800" b="0" kern="1200" dirty="0" err="1" smtClean="0"/>
            <a:t>kz</a:t>
          </a:r>
          <a:r>
            <a:rPr lang="ru-RU" sz="800" b="0" kern="1200" dirty="0" smtClean="0"/>
            <a:t>, в </a:t>
          </a:r>
          <a:r>
            <a:rPr lang="ru-RU" sz="800" b="0" kern="1200" dirty="0" err="1" smtClean="0"/>
            <a:t>ЦОНах</a:t>
          </a:r>
          <a:r>
            <a:rPr lang="ru-RU" sz="800" b="0" kern="1200" dirty="0" smtClean="0"/>
            <a:t>, Центрах занятости населения</a:t>
          </a:r>
          <a:endParaRPr lang="ru-RU" sz="800" b="0" kern="1200" dirty="0"/>
        </a:p>
      </dsp:txBody>
      <dsp:txXfrm rot="-5400000">
        <a:off x="640811" y="30344"/>
        <a:ext cx="3732085" cy="529365"/>
      </dsp:txXfrm>
    </dsp:sp>
    <dsp:sp modelId="{C85F09C8-AA59-462B-A8FB-6A6F87D77706}">
      <dsp:nvSpPr>
        <dsp:cNvPr id="0" name=""/>
        <dsp:cNvSpPr/>
      </dsp:nvSpPr>
      <dsp:spPr>
        <a:xfrm rot="5400000">
          <a:off x="-144423" y="850682"/>
          <a:ext cx="902522" cy="6317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</a:t>
          </a:r>
          <a:endParaRPr lang="ru-RU" sz="1600" kern="1200" dirty="0"/>
        </a:p>
      </dsp:txBody>
      <dsp:txXfrm rot="-5400000">
        <a:off x="-9044" y="1031187"/>
        <a:ext cx="631765" cy="270757"/>
      </dsp:txXfrm>
    </dsp:sp>
    <dsp:sp modelId="{405AE5F9-0A8A-4BF9-866A-DE86F0A376D1}">
      <dsp:nvSpPr>
        <dsp:cNvPr id="0" name=""/>
        <dsp:cNvSpPr/>
      </dsp:nvSpPr>
      <dsp:spPr>
        <a:xfrm rot="5400000">
          <a:off x="2209761" y="-871737"/>
          <a:ext cx="586639" cy="3760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0" kern="1200" dirty="0" smtClean="0"/>
            <a:t>Программа развития продуктивной занятости и массового предпринимательства </a:t>
          </a:r>
          <a:endParaRPr lang="ru-RU" sz="800" b="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Массовое обучение, микрокредитование безработных и </a:t>
          </a:r>
          <a:r>
            <a:rPr lang="ru-RU" sz="800" kern="1200" dirty="0" err="1" smtClean="0"/>
            <a:t>самозанятых</a:t>
          </a:r>
          <a:r>
            <a:rPr lang="ru-RU" sz="800" kern="1200" dirty="0" smtClean="0"/>
            <a:t>, </a:t>
          </a:r>
          <a:r>
            <a:rPr lang="ru-RU" sz="800" b="0" kern="1200" dirty="0" smtClean="0"/>
            <a:t>содействие в обеспечении занятости, направление на работу</a:t>
          </a:r>
          <a:endParaRPr lang="ru-RU" sz="800" b="0" kern="1200" dirty="0"/>
        </a:p>
      </dsp:txBody>
      <dsp:txXfrm rot="-5400000">
        <a:off x="622720" y="743941"/>
        <a:ext cx="3732085" cy="529365"/>
      </dsp:txXfrm>
    </dsp:sp>
    <dsp:sp modelId="{D8C67E18-1046-49E0-ACDC-0EFB42D95418}">
      <dsp:nvSpPr>
        <dsp:cNvPr id="0" name=""/>
        <dsp:cNvSpPr/>
      </dsp:nvSpPr>
      <dsp:spPr>
        <a:xfrm rot="5400000">
          <a:off x="-144423" y="1563674"/>
          <a:ext cx="902522" cy="6317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</a:t>
          </a:r>
          <a:endParaRPr lang="ru-RU" sz="1600" kern="1200" dirty="0"/>
        </a:p>
      </dsp:txBody>
      <dsp:txXfrm rot="-5400000">
        <a:off x="-9044" y="1744179"/>
        <a:ext cx="631765" cy="270757"/>
      </dsp:txXfrm>
    </dsp:sp>
    <dsp:sp modelId="{0EC1DE26-1352-4BFD-9E1D-50817800010C}">
      <dsp:nvSpPr>
        <dsp:cNvPr id="0" name=""/>
        <dsp:cNvSpPr/>
      </dsp:nvSpPr>
      <dsp:spPr>
        <a:xfrm rot="5400000">
          <a:off x="2209761" y="-158745"/>
          <a:ext cx="586639" cy="3760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0" kern="1200" dirty="0" smtClean="0"/>
            <a:t>В случае отказа лица от регистрации в качестве безработного, необходимо самостоятельно вносить взносы в фонд медицинского страхования в размере 5% от МЗП или 1144 тенге в месяц, либо 16970 тенге в год</a:t>
          </a:r>
          <a:endParaRPr lang="ru-RU" sz="800" b="0" kern="1200" dirty="0"/>
        </a:p>
      </dsp:txBody>
      <dsp:txXfrm rot="-5400000">
        <a:off x="622720" y="1456933"/>
        <a:ext cx="3732085" cy="529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0.36066</cdr:x>
      <cdr:y>0.06897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3143272" cy="305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Всего: 457 473 чел.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D1C4-AFAC-41E8-B0DA-987312100A5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CBFB-F452-4E58-B5E9-603D0268CE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D1C4-AFAC-41E8-B0DA-987312100A5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CBFB-F452-4E58-B5E9-603D0268C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D1C4-AFAC-41E8-B0DA-987312100A5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CBFB-F452-4E58-B5E9-603D0268C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D1C4-AFAC-41E8-B0DA-987312100A5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CBFB-F452-4E58-B5E9-603D0268CE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D1C4-AFAC-41E8-B0DA-987312100A5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CBFB-F452-4E58-B5E9-603D0268C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D1C4-AFAC-41E8-B0DA-987312100A5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CBFB-F452-4E58-B5E9-603D0268CE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D1C4-AFAC-41E8-B0DA-987312100A5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CBFB-F452-4E58-B5E9-603D0268CE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D1C4-AFAC-41E8-B0DA-987312100A5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CBFB-F452-4E58-B5E9-603D0268C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D1C4-AFAC-41E8-B0DA-987312100A5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CBFB-F452-4E58-B5E9-603D0268C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D1C4-AFAC-41E8-B0DA-987312100A5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CBFB-F452-4E58-B5E9-603D0268C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D1C4-AFAC-41E8-B0DA-987312100A5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CBFB-F452-4E58-B5E9-603D0268CE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F0D1C4-AFAC-41E8-B0DA-987312100A5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3FCBFB-F452-4E58-B5E9-603D0268C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02624" cy="144016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социального статуса граждан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914e9c2b8d00d3a0ef4b82aec609866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643182"/>
            <a:ext cx="8715436" cy="40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9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84976" cy="61206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2480126"/>
            <a:ext cx="2448272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2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61206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2480126"/>
            <a:ext cx="2448272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78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96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63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граждан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неопределенным статусом 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78374938"/>
              </p:ext>
            </p:extLst>
          </p:nvPr>
        </p:nvGraphicFramePr>
        <p:xfrm>
          <a:off x="323528" y="1340768"/>
          <a:ext cx="8320438" cy="451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275"/>
                <a:gridCol w="912744"/>
                <a:gridCol w="3233636"/>
                <a:gridCol w="4082783"/>
              </a:tblGrid>
              <a:tr h="595290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3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АЛАТАУСКИЙ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58 278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76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АЛМАЛИНСКИЙ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59 776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76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АУЭЗОВСКИЙ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89 869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76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БОСТАНДЫКСКИЙ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69 043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76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ЖЕТЫСУСКИЙ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50 309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76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МЕДЕУСКИЙ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51 817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76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НАУРЫЗБАЙСКИЙ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15 741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76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ТУРКСИБСКИЙ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43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457 473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20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664188478"/>
              </p:ext>
            </p:extLst>
          </p:nvPr>
        </p:nvGraphicFramePr>
        <p:xfrm>
          <a:off x="214282" y="1857364"/>
          <a:ext cx="871543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85786" y="285728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граждан с неопределенным статусом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306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Лица,  освобожденные </a:t>
            </a:r>
            <a:r>
              <a:rPr lang="ru-RU" sz="2000" dirty="0"/>
              <a:t>от уплаты </a:t>
            </a:r>
            <a:r>
              <a:rPr lang="ru-RU" sz="2000" dirty="0" smtClean="0"/>
              <a:t>взносов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964430588"/>
              </p:ext>
            </p:extLst>
          </p:nvPr>
        </p:nvGraphicFramePr>
        <p:xfrm>
          <a:off x="395536" y="1124744"/>
          <a:ext cx="8229600" cy="540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7653536"/>
              </a:tblGrid>
              <a:tr h="3421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6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многодетные матери, награжденные подвесками «Алтын </a:t>
                      </a:r>
                      <a:r>
                        <a:rPr lang="ru-RU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алқа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Күміс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алқа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или получившие ранее звание «Мать-героиня», а также награжденные орденами «Материнская слава» I и II степени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21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участники и инвалиды Великой Отечественной войны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21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инвалиды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21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лица, зарегистрированные в качестве безработных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21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лица, обучающиеся и воспитывающиеся в </a:t>
                      </a:r>
                      <a:r>
                        <a:rPr lang="ru-RU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интернатных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организациях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6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лица, обучающиеся по очной форме обучения в организациях среднего, технического и профессионального, </a:t>
                      </a:r>
                      <a:r>
                        <a:rPr lang="ru-RU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послесреднего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высшего образования, а также послевузовского образования в форме резидентуры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6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лица, находящиеся в отпусках в связи с рождением ребенка (детей), усыновлением (удочерением) новорожденного ребенка (детей), по уходу за ребенком (детьми) до достижения им (ими) возраста трех лет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6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неработающие беременные женщины, а также неработающие лица, фактически воспитывающие ребенка (детей) до достижения им (ими) возраста трех лет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21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пенсионеры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21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военнослужащие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21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сотрудники специальных государственных органов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21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сотрудники правоохранительных органов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6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лица, отбывающие наказание по приговору суда в учреждениях уголовно-исполнительной (пенитенциарной) системы (за исключением учреждений минимальной безопасности)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21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лица, содержащиеся в изоляторах временного содержания и следственных изоляторах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28572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Освобождаются от уплаты взносов в фонд следующие граждане</a:t>
            </a:r>
          </a:p>
        </p:txBody>
      </p:sp>
    </p:spTree>
    <p:extLst>
      <p:ext uri="{BB962C8B-B14F-4D97-AF65-F5344CB8AC3E}">
        <p14:creationId xmlns:p14="http://schemas.microsoft.com/office/powerpoint/2010/main" xmlns="" val="4049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не имеющие определенного статуса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13931214"/>
              </p:ext>
            </p:extLst>
          </p:nvPr>
        </p:nvGraphicFramePr>
        <p:xfrm>
          <a:off x="394017" y="1196752"/>
          <a:ext cx="8643997" cy="4896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314"/>
                <a:gridCol w="2002095"/>
                <a:gridCol w="6427588"/>
              </a:tblGrid>
              <a:tr h="13561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8" marR="7188" marT="718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sng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Самозанятые</a:t>
                      </a:r>
                      <a:endParaRPr lang="ru-RU" sz="1400" b="1" i="0" u="sng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</a:t>
                      </a:r>
                      <a:r>
                        <a:rPr lang="ru-RU" sz="1400" u="sng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Занятые на индивидуальной основе 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(незарегистрированные и бездействующие из числа зарегистрированных), неоплачиваемые работники семейных предприятий (хозяйств), (они относятся к непродуктивно 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самозанятым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8" marR="7188" marT="7188" marB="0" anchor="b"/>
                </a:tc>
              </a:tr>
              <a:tr h="1275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</a:t>
                      </a:r>
                      <a:r>
                        <a:rPr lang="ru-RU" sz="1400" u="sng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производственных кооперативов, 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занятые в личном подсобном хозяйстве производством продукции для обмена  (продажи) (они в зависимости от уровня доходов могут быть отнесены к продуктивно 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самозанятым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если среднемесячный доход выше величины ПМ или непродуктивно 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самозанятым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если среднемесячный доход ниже величины ПМ)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8" marR="7188" marT="7188" marB="0" anchor="b"/>
                </a:tc>
              </a:tr>
              <a:tr h="9885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sng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Безработные, не зарегистрированные в ЦЗ</a:t>
                      </a:r>
                      <a:endParaRPr lang="ru-RU" sz="1400" b="1" i="0" u="sng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</a:t>
                      </a:r>
                      <a:r>
                        <a:rPr lang="ru-RU" sz="1400" u="sng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не относящиеся к занятому населению, 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ищущие работу и готовые трудиться, незарегистрированные в единой информационной системе социально-трудовой сферы  МТСЗН РК 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8" marR="7188" marT="7188" marB="0" anchor="b"/>
                </a:tc>
              </a:tr>
              <a:tr h="5154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8" marR="7188" marT="7188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sng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из числа экономически неактивного населения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(не входящие в состав рабочей силы)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 </a:t>
                      </a:r>
                      <a:r>
                        <a:rPr lang="ru-RU" sz="1400" u="sng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занятые в личном подсобном хозяйстве 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производством продукции для собственного потребления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8" marR="7188" marT="7188" marB="0" anchor="b"/>
                </a:tc>
              </a:tr>
              <a:tr h="760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 </a:t>
                      </a:r>
                      <a:r>
                        <a:rPr lang="ru-RU" sz="1400" u="sng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Неработающие граждане, 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которые не ищут работу и не желают работать (к примеру домохозяйки)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8" marR="7188" marT="7188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19672" y="69269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с неопределенным статусом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1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543" y="188640"/>
            <a:ext cx="4978896" cy="41805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Алгоритм работы</a:t>
            </a:r>
            <a:endParaRPr lang="ru-RU" dirty="0"/>
          </a:p>
        </p:txBody>
      </p:sp>
      <p:graphicFrame>
        <p:nvGraphicFramePr>
          <p:cNvPr id="32" name="Объект 3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276519473"/>
              </p:ext>
            </p:extLst>
          </p:nvPr>
        </p:nvGraphicFramePr>
        <p:xfrm>
          <a:off x="180458" y="3200920"/>
          <a:ext cx="2911895" cy="280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304676" y="2084542"/>
            <a:ext cx="956617" cy="1186523"/>
            <a:chOff x="-950663" y="-682250"/>
            <a:chExt cx="1090601" cy="1186523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950663" y="-682250"/>
              <a:ext cx="1090601" cy="555553"/>
            </a:xfrm>
            <a:prstGeom prst="round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000" dirty="0" smtClean="0"/>
                <a:t>Управление по делам обороны</a:t>
              </a:r>
              <a:endParaRPr lang="ru-RU" sz="1000" dirty="0"/>
            </a:p>
          </p:txBody>
        </p:sp>
        <p:sp>
          <p:nvSpPr>
            <p:cNvPr id="7" name="Скругленный прямоугольник 4"/>
            <p:cNvSpPr/>
            <p:nvPr/>
          </p:nvSpPr>
          <p:spPr>
            <a:xfrm>
              <a:off x="-759523" y="-126697"/>
              <a:ext cx="886375" cy="630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sp>
        <p:nvSpPr>
          <p:cNvPr id="13" name="Скругленный прямоугольник 4"/>
          <p:cNvSpPr/>
          <p:nvPr/>
        </p:nvSpPr>
        <p:spPr>
          <a:xfrm>
            <a:off x="3360528" y="859228"/>
            <a:ext cx="869983" cy="4815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8100" tIns="19050" rIns="38100" bIns="190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/>
              <a:t>Управление образования</a:t>
            </a:r>
            <a:endParaRPr lang="ru-RU" sz="1000" kern="12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4314147" y="800458"/>
            <a:ext cx="1431964" cy="540310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000" i="1" dirty="0" smtClean="0"/>
              <a:t>Список учащихся </a:t>
            </a:r>
            <a:r>
              <a:rPr lang="ru-RU" sz="1000" i="1" dirty="0" err="1" smtClean="0"/>
              <a:t>СУЗов</a:t>
            </a:r>
            <a:endParaRPr lang="ru-RU" sz="1000" i="1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4349658" y="1507875"/>
            <a:ext cx="1431964" cy="527215"/>
            <a:chOff x="253005" y="-126050"/>
            <a:chExt cx="1431964" cy="720408"/>
          </a:xfrm>
        </p:grpSpPr>
        <p:sp>
          <p:nvSpPr>
            <p:cNvPr id="19" name="Стрелка вправо 18"/>
            <p:cNvSpPr/>
            <p:nvPr/>
          </p:nvSpPr>
          <p:spPr>
            <a:xfrm>
              <a:off x="253005" y="-126050"/>
              <a:ext cx="1431964" cy="699238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трелка вправо 4"/>
            <p:cNvSpPr/>
            <p:nvPr/>
          </p:nvSpPr>
          <p:spPr>
            <a:xfrm>
              <a:off x="253005" y="69930"/>
              <a:ext cx="1169750" cy="524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6350" rIns="6350" bIns="635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i="1" kern="1200" dirty="0" smtClean="0"/>
                <a:t>Список студентов ВУЗов</a:t>
              </a:r>
              <a:endParaRPr lang="ru-RU" sz="1000" i="1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100" kern="1200" dirty="0"/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 rot="10800000" flipV="1">
            <a:off x="6645572" y="745911"/>
            <a:ext cx="2318916" cy="2299677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dirty="0" smtClean="0"/>
              <a:t>Центр занятости населения</a:t>
            </a:r>
            <a:endParaRPr lang="ru-RU" sz="12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1520" y="764704"/>
            <a:ext cx="1937050" cy="69147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12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МТиСЗН</a:t>
            </a:r>
            <a:r>
              <a:rPr lang="ru-RU" sz="1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РК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80458" y="2336655"/>
            <a:ext cx="1944216" cy="65320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занятости и социальных программ </a:t>
            </a:r>
          </a:p>
        </p:txBody>
      </p:sp>
      <p:sp>
        <p:nvSpPr>
          <p:cNvPr id="51" name="Горизонтальный свиток 50"/>
          <p:cNvSpPr/>
          <p:nvPr/>
        </p:nvSpPr>
        <p:spPr>
          <a:xfrm>
            <a:off x="504000" y="1251981"/>
            <a:ext cx="1684569" cy="783109"/>
          </a:xfrm>
          <a:prstGeom prst="horizontalScroll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 неопределенным статусом 457 тыс. чел</a:t>
            </a:r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3203848" y="3762071"/>
            <a:ext cx="4392488" cy="879830"/>
            <a:chOff x="6366005" y="1030571"/>
            <a:chExt cx="1860500" cy="879830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6366005" y="1030571"/>
              <a:ext cx="1860500" cy="49203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Мобильные группы </a:t>
              </a:r>
            </a:p>
            <a:p>
              <a:pPr algn="ctr"/>
              <a:r>
                <a:rPr lang="ru-RU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подворовой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обход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366005" y="1166201"/>
              <a:ext cx="1860500" cy="74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696" tIns="134112" rIns="234696" bIns="134112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kern="1200"/>
            </a:p>
          </p:txBody>
        </p:sp>
      </p:grpSp>
      <p:sp>
        <p:nvSpPr>
          <p:cNvPr id="60" name="Скругленный прямоугольник 4"/>
          <p:cNvSpPr/>
          <p:nvPr/>
        </p:nvSpPr>
        <p:spPr>
          <a:xfrm>
            <a:off x="3340692" y="1459871"/>
            <a:ext cx="920206" cy="57521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8100" tIns="19050" rIns="38100" bIns="190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/>
              <a:t>Управление молодежной политики</a:t>
            </a:r>
            <a:endParaRPr lang="ru-RU" sz="1000" kern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5572" y="2013538"/>
            <a:ext cx="2246908" cy="108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7063104" y="2317335"/>
            <a:ext cx="1178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ИС «Рынок труда»</a:t>
            </a:r>
            <a:endParaRPr lang="ru-RU" sz="1000" dirty="0"/>
          </a:p>
        </p:txBody>
      </p:sp>
      <p:pic>
        <p:nvPicPr>
          <p:cNvPr id="64" name="Рисунок 63" descr="w256h2561393970665clipboar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5987" y="3739892"/>
            <a:ext cx="1008112" cy="1008112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5566585" y="4501783"/>
            <a:ext cx="580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Анкеты</a:t>
            </a:r>
            <a:endParaRPr lang="ru-RU" sz="1000" dirty="0"/>
          </a:p>
        </p:txBody>
      </p:sp>
      <p:sp>
        <p:nvSpPr>
          <p:cNvPr id="66" name="Стрелка вниз 65"/>
          <p:cNvSpPr/>
          <p:nvPr/>
        </p:nvSpPr>
        <p:spPr>
          <a:xfrm>
            <a:off x="932436" y="1966069"/>
            <a:ext cx="484632" cy="37058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низ 69"/>
          <p:cNvSpPr/>
          <p:nvPr/>
        </p:nvSpPr>
        <p:spPr>
          <a:xfrm>
            <a:off x="901305" y="2951460"/>
            <a:ext cx="484632" cy="37058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1" name="Группа 70"/>
          <p:cNvGrpSpPr/>
          <p:nvPr/>
        </p:nvGrpSpPr>
        <p:grpSpPr>
          <a:xfrm>
            <a:off x="4424991" y="2035090"/>
            <a:ext cx="1829199" cy="1842658"/>
            <a:chOff x="295194" y="-1230646"/>
            <a:chExt cx="1829199" cy="1842658"/>
          </a:xfrm>
        </p:grpSpPr>
        <p:sp>
          <p:nvSpPr>
            <p:cNvPr id="72" name="Стрелка вправо 71"/>
            <p:cNvSpPr/>
            <p:nvPr/>
          </p:nvSpPr>
          <p:spPr>
            <a:xfrm>
              <a:off x="295194" y="-1230646"/>
              <a:ext cx="1431964" cy="528466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sz="1000" i="1" dirty="0" smtClean="0"/>
                <a:t>Список призывников ВС</a:t>
              </a:r>
              <a:endParaRPr lang="ru-RU" sz="1000" i="1" dirty="0"/>
            </a:p>
          </p:txBody>
        </p:sp>
        <p:sp>
          <p:nvSpPr>
            <p:cNvPr id="73" name="Стрелка вправо 4"/>
            <p:cNvSpPr/>
            <p:nvPr/>
          </p:nvSpPr>
          <p:spPr>
            <a:xfrm>
              <a:off x="954643" y="87584"/>
              <a:ext cx="1169750" cy="524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t" anchorCtr="0">
              <a:noAutofit/>
            </a:bodyPr>
            <a:lstStyle/>
            <a:p>
              <a:pPr indent="-45720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kern="1200" dirty="0"/>
            </a:p>
          </p:txBody>
        </p:sp>
      </p:grpSp>
      <p:graphicFrame>
        <p:nvGraphicFramePr>
          <p:cNvPr id="3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9517875"/>
              </p:ext>
            </p:extLst>
          </p:nvPr>
        </p:nvGraphicFramePr>
        <p:xfrm>
          <a:off x="3203848" y="4264222"/>
          <a:ext cx="4392488" cy="2333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7" name="Стрелка вправо 56"/>
          <p:cNvSpPr/>
          <p:nvPr/>
        </p:nvSpPr>
        <p:spPr>
          <a:xfrm>
            <a:off x="2483768" y="3871327"/>
            <a:ext cx="1117922" cy="74524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Список 316 тыс.</a:t>
            </a:r>
            <a:endParaRPr lang="ru-RU" sz="1000" dirty="0">
              <a:solidFill>
                <a:schemeClr val="tx1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281793" y="2742037"/>
            <a:ext cx="956617" cy="1186523"/>
            <a:chOff x="-859590" y="-682250"/>
            <a:chExt cx="1090601" cy="1186523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-859590" y="-682250"/>
              <a:ext cx="1090601" cy="469404"/>
            </a:xfrm>
            <a:prstGeom prst="round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000" dirty="0" smtClean="0"/>
                <a:t>ДГД</a:t>
              </a:r>
              <a:endParaRPr lang="ru-RU" sz="1000" dirty="0"/>
            </a:p>
          </p:txBody>
        </p:sp>
        <p:sp>
          <p:nvSpPr>
            <p:cNvPr id="40" name="Скругленный прямоугольник 4"/>
            <p:cNvSpPr/>
            <p:nvPr/>
          </p:nvSpPr>
          <p:spPr>
            <a:xfrm>
              <a:off x="-759523" y="-126697"/>
              <a:ext cx="886375" cy="630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sp>
        <p:nvSpPr>
          <p:cNvPr id="41" name="Стрелка вправо 40"/>
          <p:cNvSpPr/>
          <p:nvPr/>
        </p:nvSpPr>
        <p:spPr>
          <a:xfrm>
            <a:off x="4390849" y="2699719"/>
            <a:ext cx="1431964" cy="51172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4454065" y="2812960"/>
            <a:ext cx="1152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ИП, коммерческое авто,</a:t>
            </a:r>
          </a:p>
          <a:p>
            <a:r>
              <a:rPr lang="ru-RU" sz="700" dirty="0" smtClean="0"/>
              <a:t>коммерческая недвижимость</a:t>
            </a:r>
            <a:endParaRPr lang="ru-RU" sz="700" dirty="0"/>
          </a:p>
        </p:txBody>
      </p:sp>
      <p:sp>
        <p:nvSpPr>
          <p:cNvPr id="4" name="TextBox 3"/>
          <p:cNvSpPr txBox="1"/>
          <p:nvPr/>
        </p:nvSpPr>
        <p:spPr>
          <a:xfrm>
            <a:off x="7766218" y="4025969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Анкета</a:t>
            </a:r>
            <a:endParaRPr lang="ru-RU" sz="1000" dirty="0"/>
          </a:p>
        </p:txBody>
      </p:sp>
      <p:sp>
        <p:nvSpPr>
          <p:cNvPr id="43" name="Стрелка вправо 42"/>
          <p:cNvSpPr/>
          <p:nvPr/>
        </p:nvSpPr>
        <p:spPr>
          <a:xfrm rot="16200000">
            <a:off x="7834942" y="3221109"/>
            <a:ext cx="570202" cy="51172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Стрелка вправо 43"/>
          <p:cNvSpPr/>
          <p:nvPr/>
        </p:nvSpPr>
        <p:spPr>
          <a:xfrm>
            <a:off x="3387758" y="3234653"/>
            <a:ext cx="2543565" cy="4846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Список 141,3 тыс.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9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2" y="1138935"/>
          <a:ext cx="8215373" cy="4575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0321"/>
                <a:gridCol w="615153"/>
                <a:gridCol w="609002"/>
                <a:gridCol w="578244"/>
                <a:gridCol w="775093"/>
                <a:gridCol w="775093"/>
                <a:gridCol w="609002"/>
                <a:gridCol w="664366"/>
                <a:gridCol w="664366"/>
                <a:gridCol w="599775"/>
                <a:gridCol w="544411"/>
                <a:gridCol w="590547"/>
              </a:tblGrid>
              <a:tr h="67239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Районы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Мобильные группы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из них: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7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количество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человек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акимат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УЗСП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здравоохранение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КМС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МПС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соц.работники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КСК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ДГД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290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Алатауский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29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Алмалинский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15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Ауэзовский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288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62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290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Бостандыкский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29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Жетысуский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29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Медеуский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29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Наурызбайский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53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290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Турксибский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562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Всего по городу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276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7224" y="428604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Состав мобильной группы по организации </a:t>
            </a:r>
            <a:r>
              <a:rPr lang="ru-RU" b="1" dirty="0" err="1" smtClean="0"/>
              <a:t>подворового</a:t>
            </a:r>
            <a:r>
              <a:rPr lang="ru-RU" b="1" dirty="0" smtClean="0"/>
              <a:t> обхода               по г. Алматы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7150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712968" cy="5688632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 rot="10800000" flipH="1">
            <a:off x="4789778" y="5373216"/>
            <a:ext cx="358286" cy="36004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4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64096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17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378</TotalTime>
  <Words>750</Words>
  <Application>Microsoft Office PowerPoint</Application>
  <PresentationFormat>Экран (4:3)</PresentationFormat>
  <Paragraphs>238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Определение социального статуса граждан)</vt:lpstr>
      <vt:lpstr>Численность граждан с неопределенным статусом </vt:lpstr>
      <vt:lpstr>Слайд 3</vt:lpstr>
      <vt:lpstr>Лица,  освобожденные от уплаты взносов</vt:lpstr>
      <vt:lpstr>Граждане, не имеющие определенного статуса</vt:lpstr>
      <vt:lpstr>Алгоритм работы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7</cp:lastModifiedBy>
  <cp:revision>46</cp:revision>
  <cp:lastPrinted>2017-04-20T04:14:45Z</cp:lastPrinted>
  <dcterms:created xsi:type="dcterms:W3CDTF">2017-04-19T18:02:59Z</dcterms:created>
  <dcterms:modified xsi:type="dcterms:W3CDTF">2017-05-29T08:25:32Z</dcterms:modified>
</cp:coreProperties>
</file>