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0" r:id="rId1"/>
    <p:sldMasterId id="2147483965" r:id="rId2"/>
  </p:sldMasterIdLst>
  <p:notesMasterIdLst>
    <p:notesMasterId r:id="rId30"/>
  </p:notesMasterIdLst>
  <p:handoutMasterIdLst>
    <p:handoutMasterId r:id="rId31"/>
  </p:handoutMasterIdLst>
  <p:sldIdLst>
    <p:sldId id="544" r:id="rId3"/>
    <p:sldId id="599" r:id="rId4"/>
    <p:sldId id="468" r:id="rId5"/>
    <p:sldId id="600" r:id="rId6"/>
    <p:sldId id="601" r:id="rId7"/>
    <p:sldId id="608" r:id="rId8"/>
    <p:sldId id="604" r:id="rId9"/>
    <p:sldId id="605" r:id="rId10"/>
    <p:sldId id="624" r:id="rId11"/>
    <p:sldId id="625" r:id="rId12"/>
    <p:sldId id="623" r:id="rId13"/>
    <p:sldId id="609" r:id="rId14"/>
    <p:sldId id="610" r:id="rId15"/>
    <p:sldId id="611" r:id="rId16"/>
    <p:sldId id="612" r:id="rId17"/>
    <p:sldId id="613" r:id="rId18"/>
    <p:sldId id="614" r:id="rId19"/>
    <p:sldId id="615" r:id="rId20"/>
    <p:sldId id="616" r:id="rId21"/>
    <p:sldId id="617" r:id="rId22"/>
    <p:sldId id="618" r:id="rId23"/>
    <p:sldId id="619" r:id="rId24"/>
    <p:sldId id="620" r:id="rId25"/>
    <p:sldId id="621" r:id="rId26"/>
    <p:sldId id="582" r:id="rId27"/>
    <p:sldId id="555" r:id="rId28"/>
    <p:sldId id="622" r:id="rId29"/>
  </p:sldIdLst>
  <p:sldSz cx="12192000" cy="6858000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AF00"/>
    <a:srgbClr val="EAB200"/>
    <a:srgbClr val="F5F5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732" autoAdjust="0"/>
    <p:restoredTop sz="96433" autoAdjust="0"/>
  </p:normalViewPr>
  <p:slideViewPr>
    <p:cSldViewPr snapToGrid="0">
      <p:cViewPr varScale="1">
        <p:scale>
          <a:sx n="86" d="100"/>
          <a:sy n="86" d="100"/>
        </p:scale>
        <p:origin x="-104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w\Desktop\&#1053;&#1086;&#1074;&#1072;&#1103;%20&#1087;&#1072;&#1087;&#1082;&#1072;\&#1044;&#1072;&#1085;&#1085;&#1099;&#1077;%20&#1087;&#1086;%20&#1089;&#1093;&#1086;&#1078;&#1080;&#1084;%20&#1089;&#1090;&#1088;&#1072;&#1085;&#1072;&#1084;%20(&#1040;&#1074;&#1090;&#1086;&#1089;&#1086;&#1093;&#1088;&#1072;&#1085;&#1077;&#1085;&#1085;&#1099;&#1081;)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Расходы на финансирование здравоохранения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areaChart>
        <c:grouping val="stacked"/>
        <c:ser>
          <c:idx val="0"/>
          <c:order val="0"/>
          <c:spPr>
            <a:solidFill>
              <a:srgbClr val="CC99FF">
                <a:alpha val="60000"/>
              </a:srgbClr>
            </a:solidFill>
            <a:ln>
              <a:noFill/>
            </a:ln>
            <a:effectLst/>
          </c:spPr>
          <c:cat>
            <c:numRef>
              <c:f>Лист1!$C$5:$C$16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Лист1!$D$5:$D$16</c:f>
              <c:numCache>
                <c:formatCode>#,##0</c:formatCode>
                <c:ptCount val="12"/>
                <c:pt idx="0">
                  <c:v>131209</c:v>
                </c:pt>
                <c:pt idx="1">
                  <c:v>187148.9</c:v>
                </c:pt>
                <c:pt idx="2">
                  <c:v>231062</c:v>
                </c:pt>
                <c:pt idx="3">
                  <c:v>310959</c:v>
                </c:pt>
                <c:pt idx="4">
                  <c:v>377483</c:v>
                </c:pt>
                <c:pt idx="5">
                  <c:v>460203</c:v>
                </c:pt>
                <c:pt idx="6">
                  <c:v>562823</c:v>
                </c:pt>
                <c:pt idx="7">
                  <c:v>631059</c:v>
                </c:pt>
                <c:pt idx="8">
                  <c:v>735160</c:v>
                </c:pt>
                <c:pt idx="9">
                  <c:v>824310</c:v>
                </c:pt>
                <c:pt idx="10">
                  <c:v>869700</c:v>
                </c:pt>
                <c:pt idx="11">
                  <c:v>867800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49-4DC1-8007-209FDF7CC02F}"/>
            </c:ext>
          </c:extLst>
        </c:ser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axId val="155541504"/>
        <c:axId val="155543040"/>
      </c:areaChart>
      <c:catAx>
        <c:axId val="1555415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one"/>
        <c:crossAx val="155543040"/>
        <c:crosses val="autoZero"/>
        <c:auto val="1"/>
        <c:lblAlgn val="ctr"/>
        <c:lblOffset val="100"/>
      </c:catAx>
      <c:valAx>
        <c:axId val="1555430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one"/>
        <c:crossAx val="1555415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9525" cap="flat" cmpd="dbl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575087112178773E-2"/>
          <c:y val="0"/>
          <c:w val="0.95212984257334721"/>
          <c:h val="0.69873225778376913"/>
        </c:manualLayout>
      </c:layout>
      <c:barChart>
        <c:barDir val="col"/>
        <c:grouping val="stacked"/>
        <c:ser>
          <c:idx val="0"/>
          <c:order val="0"/>
          <c:tx>
            <c:strRef>
              <c:f>'ВВП ГОС и ЧАСТ'!$B$1</c:f>
              <c:strCache>
                <c:ptCount val="1"/>
                <c:pt idx="0">
                  <c:v>Частные расходы, в % от ВВП </c:v>
                </c:pt>
              </c:strCache>
            </c:strRef>
          </c:tx>
          <c:spPr>
            <a:solidFill>
              <a:srgbClr val="C00000">
                <a:alpha val="62000"/>
              </a:srgb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'ВВП ГОС и ЧАСТ'!$A$2:$A$19</c:f>
              <c:strCache>
                <c:ptCount val="18"/>
                <c:pt idx="0">
                  <c:v>Пакистан</c:v>
                </c:pt>
                <c:pt idx="1">
                  <c:v>Казахстан</c:v>
                </c:pt>
                <c:pt idx="2">
                  <c:v>Филлипины</c:v>
                </c:pt>
                <c:pt idx="3">
                  <c:v>Перу</c:v>
                </c:pt>
                <c:pt idx="4">
                  <c:v>Мексика</c:v>
                </c:pt>
                <c:pt idx="5">
                  <c:v>Россия</c:v>
                </c:pt>
                <c:pt idx="6">
                  <c:v>Турция</c:v>
                </c:pt>
                <c:pt idx="7">
                  <c:v>Польша</c:v>
                </c:pt>
                <c:pt idx="8">
                  <c:v>Хорватия</c:v>
                </c:pt>
                <c:pt idx="9">
                  <c:v>Ю.Корея</c:v>
                </c:pt>
                <c:pt idx="10">
                  <c:v>Чехия</c:v>
                </c:pt>
                <c:pt idx="11">
                  <c:v>Норвегия</c:v>
                </c:pt>
                <c:pt idx="12">
                  <c:v>Великобритания</c:v>
                </c:pt>
                <c:pt idx="13">
                  <c:v>Португалия</c:v>
                </c:pt>
                <c:pt idx="14">
                  <c:v>Швейцария</c:v>
                </c:pt>
                <c:pt idx="15">
                  <c:v>Канада</c:v>
                </c:pt>
                <c:pt idx="16">
                  <c:v>Германия</c:v>
                </c:pt>
                <c:pt idx="17">
                  <c:v>США</c:v>
                </c:pt>
              </c:strCache>
            </c:strRef>
          </c:cat>
          <c:val>
            <c:numRef>
              <c:f>'ВВП ГОС и ЧАСТ'!$B$2:$B$19</c:f>
              <c:numCache>
                <c:formatCode>General</c:formatCode>
                <c:ptCount val="18"/>
                <c:pt idx="0">
                  <c:v>1.8</c:v>
                </c:pt>
                <c:pt idx="1">
                  <c:v>1.3</c:v>
                </c:pt>
                <c:pt idx="2">
                  <c:v>2.7</c:v>
                </c:pt>
                <c:pt idx="3">
                  <c:v>2.1</c:v>
                </c:pt>
                <c:pt idx="4">
                  <c:v>3.1</c:v>
                </c:pt>
                <c:pt idx="5">
                  <c:v>2.5</c:v>
                </c:pt>
                <c:pt idx="6">
                  <c:v>1.7000000000000022</c:v>
                </c:pt>
                <c:pt idx="7">
                  <c:v>1.9000000000000001</c:v>
                </c:pt>
                <c:pt idx="8">
                  <c:v>1.2</c:v>
                </c:pt>
                <c:pt idx="9">
                  <c:v>3.1</c:v>
                </c:pt>
                <c:pt idx="10">
                  <c:v>1.2</c:v>
                </c:pt>
                <c:pt idx="11">
                  <c:v>1.3</c:v>
                </c:pt>
                <c:pt idx="12">
                  <c:v>1.6</c:v>
                </c:pt>
                <c:pt idx="13">
                  <c:v>3.7</c:v>
                </c:pt>
                <c:pt idx="14">
                  <c:v>3.8</c:v>
                </c:pt>
                <c:pt idx="15">
                  <c:v>3.3</c:v>
                </c:pt>
                <c:pt idx="16">
                  <c:v>2.7</c:v>
                </c:pt>
                <c:pt idx="17">
                  <c:v>9.7000000000000011</c:v>
                </c:pt>
              </c:numCache>
            </c:numRef>
          </c:val>
        </c:ser>
        <c:ser>
          <c:idx val="1"/>
          <c:order val="1"/>
          <c:tx>
            <c:strRef>
              <c:f>'ВВП ГОС и ЧАСТ'!$C$1</c:f>
              <c:strCache>
                <c:ptCount val="1"/>
                <c:pt idx="0">
                  <c:v>Государственные расходы, в % от ВВП</c:v>
                </c:pt>
              </c:strCache>
            </c:strRef>
          </c:tx>
          <c:spPr>
            <a:solidFill>
              <a:srgbClr val="7C9B3F">
                <a:alpha val="86000"/>
              </a:srgb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'ВВП ГОС и ЧАСТ'!$A$2:$A$19</c:f>
              <c:strCache>
                <c:ptCount val="18"/>
                <c:pt idx="0">
                  <c:v>Пакистан</c:v>
                </c:pt>
                <c:pt idx="1">
                  <c:v>Казахстан</c:v>
                </c:pt>
                <c:pt idx="2">
                  <c:v>Филлипины</c:v>
                </c:pt>
                <c:pt idx="3">
                  <c:v>Перу</c:v>
                </c:pt>
                <c:pt idx="4">
                  <c:v>Мексика</c:v>
                </c:pt>
                <c:pt idx="5">
                  <c:v>Россия</c:v>
                </c:pt>
                <c:pt idx="6">
                  <c:v>Турция</c:v>
                </c:pt>
                <c:pt idx="7">
                  <c:v>Польша</c:v>
                </c:pt>
                <c:pt idx="8">
                  <c:v>Хорватия</c:v>
                </c:pt>
                <c:pt idx="9">
                  <c:v>Ю.Корея</c:v>
                </c:pt>
                <c:pt idx="10">
                  <c:v>Чехия</c:v>
                </c:pt>
                <c:pt idx="11">
                  <c:v>Норвегия</c:v>
                </c:pt>
                <c:pt idx="12">
                  <c:v>Великобритания</c:v>
                </c:pt>
                <c:pt idx="13">
                  <c:v>Португалия</c:v>
                </c:pt>
                <c:pt idx="14">
                  <c:v>Швейцария</c:v>
                </c:pt>
                <c:pt idx="15">
                  <c:v>Канада</c:v>
                </c:pt>
                <c:pt idx="16">
                  <c:v>Германия</c:v>
                </c:pt>
                <c:pt idx="17">
                  <c:v>США</c:v>
                </c:pt>
              </c:strCache>
            </c:strRef>
          </c:cat>
          <c:val>
            <c:numRef>
              <c:f>'ВВП ГОС и ЧАСТ'!$C$2:$C$19</c:f>
              <c:numCache>
                <c:formatCode>General</c:formatCode>
                <c:ptCount val="18"/>
                <c:pt idx="0">
                  <c:v>0.70000000000000062</c:v>
                </c:pt>
                <c:pt idx="1">
                  <c:v>2.5</c:v>
                </c:pt>
                <c:pt idx="2">
                  <c:v>1.4</c:v>
                </c:pt>
                <c:pt idx="3">
                  <c:v>2.7</c:v>
                </c:pt>
                <c:pt idx="4">
                  <c:v>3.1</c:v>
                </c:pt>
                <c:pt idx="5">
                  <c:v>3.7</c:v>
                </c:pt>
                <c:pt idx="6">
                  <c:v>5</c:v>
                </c:pt>
                <c:pt idx="7">
                  <c:v>4.8</c:v>
                </c:pt>
                <c:pt idx="8">
                  <c:v>5.6</c:v>
                </c:pt>
                <c:pt idx="9">
                  <c:v>4.0999999999999996</c:v>
                </c:pt>
                <c:pt idx="10">
                  <c:v>6.5</c:v>
                </c:pt>
                <c:pt idx="11">
                  <c:v>7.8</c:v>
                </c:pt>
                <c:pt idx="12">
                  <c:v>7.7</c:v>
                </c:pt>
                <c:pt idx="13">
                  <c:v>6.7</c:v>
                </c:pt>
                <c:pt idx="14">
                  <c:v>7.1</c:v>
                </c:pt>
                <c:pt idx="15">
                  <c:v>7.9</c:v>
                </c:pt>
                <c:pt idx="16">
                  <c:v>8.6</c:v>
                </c:pt>
                <c:pt idx="17">
                  <c:v>8.2000000000000011</c:v>
                </c:pt>
              </c:numCache>
            </c:numRef>
          </c:val>
        </c:ser>
        <c:dLbls>
          <c:showVal val="1"/>
        </c:dLbls>
        <c:gapWidth val="79"/>
        <c:overlap val="100"/>
        <c:axId val="150340736"/>
        <c:axId val="150342272"/>
      </c:barChart>
      <c:catAx>
        <c:axId val="1503407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620000" spcFirstLastPara="1" vertOverflow="ellipsis" vert="horz" wrap="square" anchor="ctr" anchorCtr="1"/>
          <a:lstStyle/>
          <a:p>
            <a:pPr>
              <a:defRPr sz="800" b="0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342272"/>
        <c:crosses val="autoZero"/>
        <c:auto val="1"/>
        <c:lblAlgn val="ctr"/>
        <c:lblOffset val="100"/>
      </c:catAx>
      <c:valAx>
        <c:axId val="1503422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5034073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7.7519883872138692E-2"/>
          <c:y val="0.8912551483860045"/>
          <c:w val="0.78635862828302361"/>
          <c:h val="7.330990734875099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solidFill>
        <a:srgbClr val="1F497D"/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1D40AD-80C5-46A8-B080-0DE77694218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A064473-FD75-475F-A595-C1EC98973168}">
      <dgm:prSet phldrT="[Текст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>
              <a:latin typeface="Century Gothic" pitchFamily="34" charset="0"/>
            </a:rPr>
            <a:t>ФСМС</a:t>
          </a:r>
        </a:p>
      </dgm:t>
    </dgm:pt>
    <dgm:pt modelId="{CDD540C3-4649-402A-AD65-6025B66AC2D8}" type="parTrans" cxnId="{893433AB-ACB4-4D7F-B4D9-705819190859}">
      <dgm:prSet/>
      <dgm:spPr/>
      <dgm:t>
        <a:bodyPr/>
        <a:lstStyle/>
        <a:p>
          <a:endParaRPr lang="ru-RU"/>
        </a:p>
      </dgm:t>
    </dgm:pt>
    <dgm:pt modelId="{282C8FD4-BF93-47B2-A5D1-24B4D0E1047C}" type="sibTrans" cxnId="{893433AB-ACB4-4D7F-B4D9-705819190859}">
      <dgm:prSet/>
      <dgm:spPr/>
      <dgm:t>
        <a:bodyPr/>
        <a:lstStyle/>
        <a:p>
          <a:endParaRPr lang="ru-RU"/>
        </a:p>
      </dgm:t>
    </dgm:pt>
    <dgm:pt modelId="{AD7F3496-2C8D-4240-BD44-7F7F1905B056}">
      <dgm:prSet phldrT="[Текст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l"/>
          <a:r>
            <a:rPr lang="ru-RU" sz="2000" b="1" i="0" dirty="0" smtClean="0">
              <a:latin typeface="Century Gothic" pitchFamily="34" charset="0"/>
            </a:rPr>
            <a:t>Сбор  отчислений </a:t>
          </a:r>
          <a:r>
            <a:rPr lang="ru-RU" sz="2000" b="1" i="0" dirty="0">
              <a:latin typeface="Century Gothic" pitchFamily="34" charset="0"/>
            </a:rPr>
            <a:t>и </a:t>
          </a:r>
          <a:r>
            <a:rPr lang="ru-RU" sz="2000" b="1" i="0" dirty="0" smtClean="0">
              <a:latin typeface="Century Gothic" pitchFamily="34" charset="0"/>
            </a:rPr>
            <a:t>взносов  в ФСМС;</a:t>
          </a:r>
          <a:endParaRPr lang="ru-RU" sz="2000" b="1" i="0" dirty="0"/>
        </a:p>
      </dgm:t>
    </dgm:pt>
    <dgm:pt modelId="{24402348-F342-4887-8D92-6AB11A7B0CAB}" type="parTrans" cxnId="{CD89FA42-ED21-4860-B224-FDBB3838AE46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F896099A-E420-46D6-AEBA-72213DC82044}" type="sibTrans" cxnId="{CD89FA42-ED21-4860-B224-FDBB3838AE46}">
      <dgm:prSet/>
      <dgm:spPr/>
      <dgm:t>
        <a:bodyPr/>
        <a:lstStyle/>
        <a:p>
          <a:endParaRPr lang="ru-RU"/>
        </a:p>
      </dgm:t>
    </dgm:pt>
    <dgm:pt modelId="{57061951-3587-4C48-A26E-30C7FC0F16FE}">
      <dgm:prSet phldrT="[Текст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l"/>
          <a:r>
            <a:rPr lang="ru-RU" sz="2000" b="1" i="0" dirty="0">
              <a:latin typeface="Century Gothic" pitchFamily="34" charset="0"/>
            </a:rPr>
            <a:t>планирует затраты на медицинскую помощь</a:t>
          </a:r>
          <a:endParaRPr lang="ru-RU" sz="2000" b="1" i="0" dirty="0"/>
        </a:p>
      </dgm:t>
    </dgm:pt>
    <dgm:pt modelId="{9A29BB98-49BA-4A2F-B9F6-6003F159821E}" type="parTrans" cxnId="{E1F80ACC-459B-4F27-9622-67898E878285}">
      <dgm:prSet/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B9EC57F4-7863-46D6-A66D-B2BC525A45B3}" type="sibTrans" cxnId="{E1F80ACC-459B-4F27-9622-67898E878285}">
      <dgm:prSet/>
      <dgm:spPr/>
      <dgm:t>
        <a:bodyPr/>
        <a:lstStyle/>
        <a:p>
          <a:endParaRPr lang="ru-RU"/>
        </a:p>
      </dgm:t>
    </dgm:pt>
    <dgm:pt modelId="{A8AFAB5E-A159-4599-B9DF-B613C2497712}">
      <dgm:prSet phldrT="[Текст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l"/>
          <a:r>
            <a:rPr lang="ru-RU" sz="1800" b="1" i="0" dirty="0" smtClean="0">
              <a:latin typeface="Century Gothic" pitchFamily="34" charset="0"/>
            </a:rPr>
            <a:t>Закуп и оплата услуг субъектов </a:t>
          </a:r>
          <a:r>
            <a:rPr lang="ru-RU" sz="1800" b="1" i="0" dirty="0">
              <a:latin typeface="Century Gothic" pitchFamily="34" charset="0"/>
            </a:rPr>
            <a:t>здравоохранения </a:t>
          </a:r>
          <a:r>
            <a:rPr lang="ru-RU" sz="1800" b="1" i="0" dirty="0" smtClean="0">
              <a:latin typeface="Century Gothic" pitchFamily="34" charset="0"/>
            </a:rPr>
            <a:t>по </a:t>
          </a:r>
          <a:r>
            <a:rPr lang="ru-RU" sz="1800" b="1" i="0" dirty="0">
              <a:latin typeface="Century Gothic" pitchFamily="34" charset="0"/>
            </a:rPr>
            <a:t>оказанию медицинской </a:t>
          </a:r>
          <a:r>
            <a:rPr lang="ru-RU" sz="1800" b="1" i="0" dirty="0" smtClean="0">
              <a:latin typeface="Century Gothic" pitchFamily="34" charset="0"/>
            </a:rPr>
            <a:t>помощи на условиях договора закупа услуг;</a:t>
          </a:r>
          <a:endParaRPr lang="ru-RU" sz="1800" b="1" i="0" dirty="0"/>
        </a:p>
      </dgm:t>
    </dgm:pt>
    <dgm:pt modelId="{819B9869-12BA-4096-8820-B4910FE57A2F}" type="parTrans" cxnId="{AB192C7C-AE4B-4EB8-949B-F52744B64541}">
      <dgm:prSet/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C72490BF-F56D-4EE3-83D9-C4216EAD0DAA}" type="sibTrans" cxnId="{AB192C7C-AE4B-4EB8-949B-F52744B64541}">
      <dgm:prSet/>
      <dgm:spPr/>
      <dgm:t>
        <a:bodyPr/>
        <a:lstStyle/>
        <a:p>
          <a:endParaRPr lang="ru-RU"/>
        </a:p>
      </dgm:t>
    </dgm:pt>
    <dgm:pt modelId="{010EC02F-5A6A-4F77-9035-D355B1895373}">
      <dgm:prSet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l"/>
          <a:r>
            <a:rPr lang="ru-RU" sz="1800" b="1" i="0" dirty="0">
              <a:latin typeface="Century Gothic" pitchFamily="34" charset="0"/>
            </a:rPr>
            <a:t>ведет учет потребителей медицинских услуг</a:t>
          </a:r>
          <a:r>
            <a:rPr lang="ru-RU" sz="1400" i="0" dirty="0">
              <a:latin typeface="Century Gothic" pitchFamily="34" charset="0"/>
            </a:rPr>
            <a:t>;</a:t>
          </a:r>
        </a:p>
      </dgm:t>
    </dgm:pt>
    <dgm:pt modelId="{16939072-88C7-4E1E-A230-5B94D786F84C}" type="parTrans" cxnId="{7294C3E5-4A2E-4122-94C7-B270F96741C2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99E24F34-6085-47AD-801B-F946FA9CC703}" type="sibTrans" cxnId="{7294C3E5-4A2E-4122-94C7-B270F96741C2}">
      <dgm:prSet/>
      <dgm:spPr/>
      <dgm:t>
        <a:bodyPr/>
        <a:lstStyle/>
        <a:p>
          <a:endParaRPr lang="ru-RU"/>
        </a:p>
      </dgm:t>
    </dgm:pt>
    <dgm:pt modelId="{54E45E07-E3FE-4BCA-B05C-8178C0E9AA42}">
      <dgm:prSet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l"/>
          <a:r>
            <a:rPr lang="ru-RU" sz="1800" b="1" i="0" dirty="0">
              <a:latin typeface="Century Gothic" pitchFamily="34" charset="0"/>
            </a:rPr>
            <a:t>контролирует выполнение субъектами здравоохранения договорных обязательств по качеству и объему медицинской помощи</a:t>
          </a:r>
        </a:p>
      </dgm:t>
    </dgm:pt>
    <dgm:pt modelId="{A9A273AD-1A20-4FD6-9F0C-618115810385}" type="parTrans" cxnId="{D60A3D78-2BA6-4B65-9C7B-B852780372FB}">
      <dgm:prSet/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D4D99BA7-C4B3-4993-99C0-52A08EA3CB0E}" type="sibTrans" cxnId="{D60A3D78-2BA6-4B65-9C7B-B852780372FB}">
      <dgm:prSet/>
      <dgm:spPr/>
      <dgm:t>
        <a:bodyPr/>
        <a:lstStyle/>
        <a:p>
          <a:endParaRPr lang="ru-RU"/>
        </a:p>
      </dgm:t>
    </dgm:pt>
    <dgm:pt modelId="{E8593E98-5703-4063-B3BA-056208904182}">
      <dgm:prSet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l"/>
          <a:r>
            <a:rPr lang="ru-RU" sz="1800" b="1" i="0" dirty="0">
              <a:latin typeface="Century Gothic" pitchFamily="34" charset="0"/>
            </a:rPr>
            <a:t>формирует резервы для покрытия непредвиденных расходов в порядке, определяемом Правительством Республики Казахстан</a:t>
          </a:r>
        </a:p>
      </dgm:t>
    </dgm:pt>
    <dgm:pt modelId="{C6880E3D-49A3-42B3-A067-55C9F8297E47}" type="parTrans" cxnId="{06553AE6-04F5-48D9-9D1F-B91D12C10B83}">
      <dgm:prSet/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D44CF600-707E-4838-B27E-20D546F09E04}" type="sibTrans" cxnId="{06553AE6-04F5-48D9-9D1F-B91D12C10B83}">
      <dgm:prSet/>
      <dgm:spPr/>
      <dgm:t>
        <a:bodyPr/>
        <a:lstStyle/>
        <a:p>
          <a:endParaRPr lang="ru-RU"/>
        </a:p>
      </dgm:t>
    </dgm:pt>
    <dgm:pt modelId="{329C5EAB-60BA-455B-9367-CABD714231FF}" type="pres">
      <dgm:prSet presAssocID="{FA1D40AD-80C5-46A8-B080-0DE77694218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8741C6-A1CD-4A7F-AA04-BD559E849036}" type="pres">
      <dgm:prSet presAssocID="{BA064473-FD75-475F-A595-C1EC98973168}" presName="root1" presStyleCnt="0"/>
      <dgm:spPr/>
    </dgm:pt>
    <dgm:pt modelId="{A9F425F3-4DB8-4657-AD20-FAC758F0FC43}" type="pres">
      <dgm:prSet presAssocID="{BA064473-FD75-475F-A595-C1EC9897316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98AABB-2E61-4D5D-8DB8-71D1B8053C31}" type="pres">
      <dgm:prSet presAssocID="{BA064473-FD75-475F-A595-C1EC98973168}" presName="level2hierChild" presStyleCnt="0"/>
      <dgm:spPr/>
    </dgm:pt>
    <dgm:pt modelId="{25FB2E20-852F-487B-93DB-7820F5F50BBA}" type="pres">
      <dgm:prSet presAssocID="{24402348-F342-4887-8D92-6AB11A7B0CAB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A545068C-63DE-40EF-9EDF-A393FC8E6917}" type="pres">
      <dgm:prSet presAssocID="{24402348-F342-4887-8D92-6AB11A7B0CAB}" presName="connTx" presStyleLbl="parChTrans1D2" presStyleIdx="0" presStyleCnt="6"/>
      <dgm:spPr/>
      <dgm:t>
        <a:bodyPr/>
        <a:lstStyle/>
        <a:p>
          <a:endParaRPr lang="ru-RU"/>
        </a:p>
      </dgm:t>
    </dgm:pt>
    <dgm:pt modelId="{203B778D-E75B-466B-9645-F10B55E7A1D7}" type="pres">
      <dgm:prSet presAssocID="{AD7F3496-2C8D-4240-BD44-7F7F1905B056}" presName="root2" presStyleCnt="0"/>
      <dgm:spPr/>
    </dgm:pt>
    <dgm:pt modelId="{565838A5-9FC4-4E29-804A-393144650C38}" type="pres">
      <dgm:prSet presAssocID="{AD7F3496-2C8D-4240-BD44-7F7F1905B056}" presName="LevelTwoTextNode" presStyleLbl="node2" presStyleIdx="0" presStyleCnt="6" custScaleX="364213" custScaleY="76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AE578B-D43A-47ED-8788-911A804C5110}" type="pres">
      <dgm:prSet presAssocID="{AD7F3496-2C8D-4240-BD44-7F7F1905B056}" presName="level3hierChild" presStyleCnt="0"/>
      <dgm:spPr/>
    </dgm:pt>
    <dgm:pt modelId="{172859F3-E2D3-46E2-BEE4-3B480FA620B9}" type="pres">
      <dgm:prSet presAssocID="{9A29BB98-49BA-4A2F-B9F6-6003F159821E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D3A4894A-5894-41BB-BC62-7CB4A6BF54D7}" type="pres">
      <dgm:prSet presAssocID="{9A29BB98-49BA-4A2F-B9F6-6003F159821E}" presName="connTx" presStyleLbl="parChTrans1D2" presStyleIdx="1" presStyleCnt="6"/>
      <dgm:spPr/>
      <dgm:t>
        <a:bodyPr/>
        <a:lstStyle/>
        <a:p>
          <a:endParaRPr lang="ru-RU"/>
        </a:p>
      </dgm:t>
    </dgm:pt>
    <dgm:pt modelId="{9CBD70F2-A646-49A1-BA54-B4C2B731F75B}" type="pres">
      <dgm:prSet presAssocID="{57061951-3587-4C48-A26E-30C7FC0F16FE}" presName="root2" presStyleCnt="0"/>
      <dgm:spPr/>
    </dgm:pt>
    <dgm:pt modelId="{C272D220-E577-4478-B886-DF716AEA7DA5}" type="pres">
      <dgm:prSet presAssocID="{57061951-3587-4C48-A26E-30C7FC0F16FE}" presName="LevelTwoTextNode" presStyleLbl="node2" presStyleIdx="1" presStyleCnt="6" custScaleX="364213" custScaleY="76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987909-597C-4387-8ABF-790A92D981C2}" type="pres">
      <dgm:prSet presAssocID="{57061951-3587-4C48-A26E-30C7FC0F16FE}" presName="level3hierChild" presStyleCnt="0"/>
      <dgm:spPr/>
    </dgm:pt>
    <dgm:pt modelId="{DEE6476C-24FB-41B8-B246-8431B72B10DF}" type="pres">
      <dgm:prSet presAssocID="{819B9869-12BA-4096-8820-B4910FE57A2F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DB537A44-CE13-4DBF-BE33-0A0E36B39295}" type="pres">
      <dgm:prSet presAssocID="{819B9869-12BA-4096-8820-B4910FE57A2F}" presName="connTx" presStyleLbl="parChTrans1D2" presStyleIdx="2" presStyleCnt="6"/>
      <dgm:spPr/>
      <dgm:t>
        <a:bodyPr/>
        <a:lstStyle/>
        <a:p>
          <a:endParaRPr lang="ru-RU"/>
        </a:p>
      </dgm:t>
    </dgm:pt>
    <dgm:pt modelId="{B85E1747-6551-4D81-A5BA-DEDD83F83234}" type="pres">
      <dgm:prSet presAssocID="{A8AFAB5E-A159-4599-B9DF-B613C2497712}" presName="root2" presStyleCnt="0"/>
      <dgm:spPr/>
    </dgm:pt>
    <dgm:pt modelId="{3FCCE128-25FB-4C5F-BB7E-A04F4969AE8E}" type="pres">
      <dgm:prSet presAssocID="{A8AFAB5E-A159-4599-B9DF-B613C2497712}" presName="LevelTwoTextNode" presStyleLbl="node2" presStyleIdx="2" presStyleCnt="6" custScaleX="364213" custScaleY="76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B4A9F3-023E-4270-9733-1CCF28B3F87F}" type="pres">
      <dgm:prSet presAssocID="{A8AFAB5E-A159-4599-B9DF-B613C2497712}" presName="level3hierChild" presStyleCnt="0"/>
      <dgm:spPr/>
    </dgm:pt>
    <dgm:pt modelId="{1A3DD55D-CAD6-4D16-B3A5-FEC712ACEB28}" type="pres">
      <dgm:prSet presAssocID="{C6880E3D-49A3-42B3-A067-55C9F8297E47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1AACBC5D-4C03-474F-8A2C-492CE0ADBF4D}" type="pres">
      <dgm:prSet presAssocID="{C6880E3D-49A3-42B3-A067-55C9F8297E47}" presName="connTx" presStyleLbl="parChTrans1D2" presStyleIdx="3" presStyleCnt="6"/>
      <dgm:spPr/>
      <dgm:t>
        <a:bodyPr/>
        <a:lstStyle/>
        <a:p>
          <a:endParaRPr lang="ru-RU"/>
        </a:p>
      </dgm:t>
    </dgm:pt>
    <dgm:pt modelId="{D19BE1D2-3978-4728-86D9-D9606609F917}" type="pres">
      <dgm:prSet presAssocID="{E8593E98-5703-4063-B3BA-056208904182}" presName="root2" presStyleCnt="0"/>
      <dgm:spPr/>
    </dgm:pt>
    <dgm:pt modelId="{651CCE43-625A-49DA-91BD-BC17A90C798F}" type="pres">
      <dgm:prSet presAssocID="{E8593E98-5703-4063-B3BA-056208904182}" presName="LevelTwoTextNode" presStyleLbl="node2" presStyleIdx="3" presStyleCnt="6" custScaleX="364213" custScaleY="76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31B180-3C1A-4DA5-BF40-5F8A0158C008}" type="pres">
      <dgm:prSet presAssocID="{E8593E98-5703-4063-B3BA-056208904182}" presName="level3hierChild" presStyleCnt="0"/>
      <dgm:spPr/>
    </dgm:pt>
    <dgm:pt modelId="{1ECD6EA1-11E0-48DD-AC11-FC5E67A807B1}" type="pres">
      <dgm:prSet presAssocID="{A9A273AD-1A20-4FD6-9F0C-618115810385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9A7A84F9-032B-4777-A5DD-F0E344F31EB9}" type="pres">
      <dgm:prSet presAssocID="{A9A273AD-1A20-4FD6-9F0C-618115810385}" presName="connTx" presStyleLbl="parChTrans1D2" presStyleIdx="4" presStyleCnt="6"/>
      <dgm:spPr/>
      <dgm:t>
        <a:bodyPr/>
        <a:lstStyle/>
        <a:p>
          <a:endParaRPr lang="ru-RU"/>
        </a:p>
      </dgm:t>
    </dgm:pt>
    <dgm:pt modelId="{B0A52653-6D6C-4180-B307-FF192BBD4611}" type="pres">
      <dgm:prSet presAssocID="{54E45E07-E3FE-4BCA-B05C-8178C0E9AA42}" presName="root2" presStyleCnt="0"/>
      <dgm:spPr/>
    </dgm:pt>
    <dgm:pt modelId="{FD6CBCCD-311E-4519-A999-05883EB8FBA9}" type="pres">
      <dgm:prSet presAssocID="{54E45E07-E3FE-4BCA-B05C-8178C0E9AA42}" presName="LevelTwoTextNode" presStyleLbl="node2" presStyleIdx="4" presStyleCnt="6" custScaleX="364213" custScaleY="105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D56E46-B446-4599-B55E-AA40565F7107}" type="pres">
      <dgm:prSet presAssocID="{54E45E07-E3FE-4BCA-B05C-8178C0E9AA42}" presName="level3hierChild" presStyleCnt="0"/>
      <dgm:spPr/>
    </dgm:pt>
    <dgm:pt modelId="{8C3EC213-E56E-4DF1-9262-7B1919C48619}" type="pres">
      <dgm:prSet presAssocID="{16939072-88C7-4E1E-A230-5B94D786F84C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6014D4FB-4AA5-472A-9A75-533727236C3A}" type="pres">
      <dgm:prSet presAssocID="{16939072-88C7-4E1E-A230-5B94D786F84C}" presName="connTx" presStyleLbl="parChTrans1D2" presStyleIdx="5" presStyleCnt="6"/>
      <dgm:spPr/>
      <dgm:t>
        <a:bodyPr/>
        <a:lstStyle/>
        <a:p>
          <a:endParaRPr lang="ru-RU"/>
        </a:p>
      </dgm:t>
    </dgm:pt>
    <dgm:pt modelId="{D92AA71C-AD09-4474-B1BA-2F9DCF3AA67F}" type="pres">
      <dgm:prSet presAssocID="{010EC02F-5A6A-4F77-9035-D355B1895373}" presName="root2" presStyleCnt="0"/>
      <dgm:spPr/>
    </dgm:pt>
    <dgm:pt modelId="{517ABD1C-D86B-4248-9AB0-67757A2CA46A}" type="pres">
      <dgm:prSet presAssocID="{010EC02F-5A6A-4F77-9035-D355B1895373}" presName="LevelTwoTextNode" presStyleLbl="node2" presStyleIdx="5" presStyleCnt="6" custScaleX="364213" custScaleY="76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0BA1F0-8AA4-41F6-8AD0-BE2184F8E836}" type="pres">
      <dgm:prSet presAssocID="{010EC02F-5A6A-4F77-9035-D355B1895373}" presName="level3hierChild" presStyleCnt="0"/>
      <dgm:spPr/>
    </dgm:pt>
  </dgm:ptLst>
  <dgm:cxnLst>
    <dgm:cxn modelId="{7294C3E5-4A2E-4122-94C7-B270F96741C2}" srcId="{BA064473-FD75-475F-A595-C1EC98973168}" destId="{010EC02F-5A6A-4F77-9035-D355B1895373}" srcOrd="5" destOrd="0" parTransId="{16939072-88C7-4E1E-A230-5B94D786F84C}" sibTransId="{99E24F34-6085-47AD-801B-F946FA9CC703}"/>
    <dgm:cxn modelId="{893433AB-ACB4-4D7F-B4D9-705819190859}" srcId="{FA1D40AD-80C5-46A8-B080-0DE776942183}" destId="{BA064473-FD75-475F-A595-C1EC98973168}" srcOrd="0" destOrd="0" parTransId="{CDD540C3-4649-402A-AD65-6025B66AC2D8}" sibTransId="{282C8FD4-BF93-47B2-A5D1-24B4D0E1047C}"/>
    <dgm:cxn modelId="{7AA5B04E-1270-4594-AF6A-73B50B2D4DEB}" type="presOf" srcId="{9A29BB98-49BA-4A2F-B9F6-6003F159821E}" destId="{D3A4894A-5894-41BB-BC62-7CB4A6BF54D7}" srcOrd="1" destOrd="0" presId="urn:microsoft.com/office/officeart/2008/layout/HorizontalMultiLevelHierarchy"/>
    <dgm:cxn modelId="{637737B1-404D-41E9-9DC9-60B69C96D691}" type="presOf" srcId="{54E45E07-E3FE-4BCA-B05C-8178C0E9AA42}" destId="{FD6CBCCD-311E-4519-A999-05883EB8FBA9}" srcOrd="0" destOrd="0" presId="urn:microsoft.com/office/officeart/2008/layout/HorizontalMultiLevelHierarchy"/>
    <dgm:cxn modelId="{BABA7E42-DAEB-4FAA-89CD-E924EB94C10D}" type="presOf" srcId="{57061951-3587-4C48-A26E-30C7FC0F16FE}" destId="{C272D220-E577-4478-B886-DF716AEA7DA5}" srcOrd="0" destOrd="0" presId="urn:microsoft.com/office/officeart/2008/layout/HorizontalMultiLevelHierarchy"/>
    <dgm:cxn modelId="{79FB97D5-46D4-48BD-9B5E-395F09AFF0FB}" type="presOf" srcId="{24402348-F342-4887-8D92-6AB11A7B0CAB}" destId="{A545068C-63DE-40EF-9EDF-A393FC8E6917}" srcOrd="1" destOrd="0" presId="urn:microsoft.com/office/officeart/2008/layout/HorizontalMultiLevelHierarchy"/>
    <dgm:cxn modelId="{CD89FA42-ED21-4860-B224-FDBB3838AE46}" srcId="{BA064473-FD75-475F-A595-C1EC98973168}" destId="{AD7F3496-2C8D-4240-BD44-7F7F1905B056}" srcOrd="0" destOrd="0" parTransId="{24402348-F342-4887-8D92-6AB11A7B0CAB}" sibTransId="{F896099A-E420-46D6-AEBA-72213DC82044}"/>
    <dgm:cxn modelId="{00E38373-1416-47D8-9309-66B7D904296A}" type="presOf" srcId="{A9A273AD-1A20-4FD6-9F0C-618115810385}" destId="{1ECD6EA1-11E0-48DD-AC11-FC5E67A807B1}" srcOrd="0" destOrd="0" presId="urn:microsoft.com/office/officeart/2008/layout/HorizontalMultiLevelHierarchy"/>
    <dgm:cxn modelId="{E505FA33-7F12-4263-8B34-9902F49FD278}" type="presOf" srcId="{E8593E98-5703-4063-B3BA-056208904182}" destId="{651CCE43-625A-49DA-91BD-BC17A90C798F}" srcOrd="0" destOrd="0" presId="urn:microsoft.com/office/officeart/2008/layout/HorizontalMultiLevelHierarchy"/>
    <dgm:cxn modelId="{B193220E-E7E7-4A43-B023-94ADA4C264F8}" type="presOf" srcId="{C6880E3D-49A3-42B3-A067-55C9F8297E47}" destId="{1A3DD55D-CAD6-4D16-B3A5-FEC712ACEB28}" srcOrd="0" destOrd="0" presId="urn:microsoft.com/office/officeart/2008/layout/HorizontalMultiLevelHierarchy"/>
    <dgm:cxn modelId="{06553AE6-04F5-48D9-9D1F-B91D12C10B83}" srcId="{BA064473-FD75-475F-A595-C1EC98973168}" destId="{E8593E98-5703-4063-B3BA-056208904182}" srcOrd="3" destOrd="0" parTransId="{C6880E3D-49A3-42B3-A067-55C9F8297E47}" sibTransId="{D44CF600-707E-4838-B27E-20D546F09E04}"/>
    <dgm:cxn modelId="{2DD2FBE8-21B4-4481-8460-94FF2C19C284}" type="presOf" srcId="{16939072-88C7-4E1E-A230-5B94D786F84C}" destId="{8C3EC213-E56E-4DF1-9262-7B1919C48619}" srcOrd="0" destOrd="0" presId="urn:microsoft.com/office/officeart/2008/layout/HorizontalMultiLevelHierarchy"/>
    <dgm:cxn modelId="{598CB245-A605-4425-94F0-0E18608DBED9}" type="presOf" srcId="{A8AFAB5E-A159-4599-B9DF-B613C2497712}" destId="{3FCCE128-25FB-4C5F-BB7E-A04F4969AE8E}" srcOrd="0" destOrd="0" presId="urn:microsoft.com/office/officeart/2008/layout/HorizontalMultiLevelHierarchy"/>
    <dgm:cxn modelId="{D60A3D78-2BA6-4B65-9C7B-B852780372FB}" srcId="{BA064473-FD75-475F-A595-C1EC98973168}" destId="{54E45E07-E3FE-4BCA-B05C-8178C0E9AA42}" srcOrd="4" destOrd="0" parTransId="{A9A273AD-1A20-4FD6-9F0C-618115810385}" sibTransId="{D4D99BA7-C4B3-4993-99C0-52A08EA3CB0E}"/>
    <dgm:cxn modelId="{75C628BB-39A3-43E9-B440-FA01054878BD}" type="presOf" srcId="{C6880E3D-49A3-42B3-A067-55C9F8297E47}" destId="{1AACBC5D-4C03-474F-8A2C-492CE0ADBF4D}" srcOrd="1" destOrd="0" presId="urn:microsoft.com/office/officeart/2008/layout/HorizontalMultiLevelHierarchy"/>
    <dgm:cxn modelId="{03CE169F-B261-45F5-811D-1E91C1BCEBDF}" type="presOf" srcId="{9A29BB98-49BA-4A2F-B9F6-6003F159821E}" destId="{172859F3-E2D3-46E2-BEE4-3B480FA620B9}" srcOrd="0" destOrd="0" presId="urn:microsoft.com/office/officeart/2008/layout/HorizontalMultiLevelHierarchy"/>
    <dgm:cxn modelId="{D7AB7F61-27AE-4357-AD68-B3C4FBDC0FFA}" type="presOf" srcId="{010EC02F-5A6A-4F77-9035-D355B1895373}" destId="{517ABD1C-D86B-4248-9AB0-67757A2CA46A}" srcOrd="0" destOrd="0" presId="urn:microsoft.com/office/officeart/2008/layout/HorizontalMultiLevelHierarchy"/>
    <dgm:cxn modelId="{11AFC1D5-7AD0-4EAA-AC2F-9FB3CDDD9A97}" type="presOf" srcId="{AD7F3496-2C8D-4240-BD44-7F7F1905B056}" destId="{565838A5-9FC4-4E29-804A-393144650C38}" srcOrd="0" destOrd="0" presId="urn:microsoft.com/office/officeart/2008/layout/HorizontalMultiLevelHierarchy"/>
    <dgm:cxn modelId="{7C601B3B-ED36-4F8F-9E47-6F5F9CEB73B5}" type="presOf" srcId="{16939072-88C7-4E1E-A230-5B94D786F84C}" destId="{6014D4FB-4AA5-472A-9A75-533727236C3A}" srcOrd="1" destOrd="0" presId="urn:microsoft.com/office/officeart/2008/layout/HorizontalMultiLevelHierarchy"/>
    <dgm:cxn modelId="{468F040C-0167-492A-8A70-6863C3856291}" type="presOf" srcId="{BA064473-FD75-475F-A595-C1EC98973168}" destId="{A9F425F3-4DB8-4657-AD20-FAC758F0FC43}" srcOrd="0" destOrd="0" presId="urn:microsoft.com/office/officeart/2008/layout/HorizontalMultiLevelHierarchy"/>
    <dgm:cxn modelId="{0D5E3B9B-B9BA-452A-8E73-D4FFC1621932}" type="presOf" srcId="{819B9869-12BA-4096-8820-B4910FE57A2F}" destId="{DEE6476C-24FB-41B8-B246-8431B72B10DF}" srcOrd="0" destOrd="0" presId="urn:microsoft.com/office/officeart/2008/layout/HorizontalMultiLevelHierarchy"/>
    <dgm:cxn modelId="{E1F80ACC-459B-4F27-9622-67898E878285}" srcId="{BA064473-FD75-475F-A595-C1EC98973168}" destId="{57061951-3587-4C48-A26E-30C7FC0F16FE}" srcOrd="1" destOrd="0" parTransId="{9A29BB98-49BA-4A2F-B9F6-6003F159821E}" sibTransId="{B9EC57F4-7863-46D6-A66D-B2BC525A45B3}"/>
    <dgm:cxn modelId="{DB7751D0-DDD9-48B7-B6EF-C7C42A7D5E16}" type="presOf" srcId="{A9A273AD-1A20-4FD6-9F0C-618115810385}" destId="{9A7A84F9-032B-4777-A5DD-F0E344F31EB9}" srcOrd="1" destOrd="0" presId="urn:microsoft.com/office/officeart/2008/layout/HorizontalMultiLevelHierarchy"/>
    <dgm:cxn modelId="{A3D3070C-84F6-4087-B6BB-2F7E0423DE16}" type="presOf" srcId="{819B9869-12BA-4096-8820-B4910FE57A2F}" destId="{DB537A44-CE13-4DBF-BE33-0A0E36B39295}" srcOrd="1" destOrd="0" presId="urn:microsoft.com/office/officeart/2008/layout/HorizontalMultiLevelHierarchy"/>
    <dgm:cxn modelId="{FFED73A4-A9D5-4C65-A00C-5CF653CC473E}" type="presOf" srcId="{FA1D40AD-80C5-46A8-B080-0DE776942183}" destId="{329C5EAB-60BA-455B-9367-CABD714231FF}" srcOrd="0" destOrd="0" presId="urn:microsoft.com/office/officeart/2008/layout/HorizontalMultiLevelHierarchy"/>
    <dgm:cxn modelId="{BC455AB4-AE45-4A3F-AD16-4C9A261B6526}" type="presOf" srcId="{24402348-F342-4887-8D92-6AB11A7B0CAB}" destId="{25FB2E20-852F-487B-93DB-7820F5F50BBA}" srcOrd="0" destOrd="0" presId="urn:microsoft.com/office/officeart/2008/layout/HorizontalMultiLevelHierarchy"/>
    <dgm:cxn modelId="{AB192C7C-AE4B-4EB8-949B-F52744B64541}" srcId="{BA064473-FD75-475F-A595-C1EC98973168}" destId="{A8AFAB5E-A159-4599-B9DF-B613C2497712}" srcOrd="2" destOrd="0" parTransId="{819B9869-12BA-4096-8820-B4910FE57A2F}" sibTransId="{C72490BF-F56D-4EE3-83D9-C4216EAD0DAA}"/>
    <dgm:cxn modelId="{9B45370A-603F-486C-BA33-9C1D9855EB52}" type="presParOf" srcId="{329C5EAB-60BA-455B-9367-CABD714231FF}" destId="{E68741C6-A1CD-4A7F-AA04-BD559E849036}" srcOrd="0" destOrd="0" presId="urn:microsoft.com/office/officeart/2008/layout/HorizontalMultiLevelHierarchy"/>
    <dgm:cxn modelId="{5F428632-11FE-4D95-B0DF-5FB4E74E21A8}" type="presParOf" srcId="{E68741C6-A1CD-4A7F-AA04-BD559E849036}" destId="{A9F425F3-4DB8-4657-AD20-FAC758F0FC43}" srcOrd="0" destOrd="0" presId="urn:microsoft.com/office/officeart/2008/layout/HorizontalMultiLevelHierarchy"/>
    <dgm:cxn modelId="{85EC2598-2F45-44E9-80C9-AD35CE9C6319}" type="presParOf" srcId="{E68741C6-A1CD-4A7F-AA04-BD559E849036}" destId="{DF98AABB-2E61-4D5D-8DB8-71D1B8053C31}" srcOrd="1" destOrd="0" presId="urn:microsoft.com/office/officeart/2008/layout/HorizontalMultiLevelHierarchy"/>
    <dgm:cxn modelId="{3E692807-E14A-4D8D-B580-7D2BF4C55651}" type="presParOf" srcId="{DF98AABB-2E61-4D5D-8DB8-71D1B8053C31}" destId="{25FB2E20-852F-487B-93DB-7820F5F50BBA}" srcOrd="0" destOrd="0" presId="urn:microsoft.com/office/officeart/2008/layout/HorizontalMultiLevelHierarchy"/>
    <dgm:cxn modelId="{7FFC05B5-CE7E-4254-BDD2-2566BA1B4ED1}" type="presParOf" srcId="{25FB2E20-852F-487B-93DB-7820F5F50BBA}" destId="{A545068C-63DE-40EF-9EDF-A393FC8E6917}" srcOrd="0" destOrd="0" presId="urn:microsoft.com/office/officeart/2008/layout/HorizontalMultiLevelHierarchy"/>
    <dgm:cxn modelId="{84D847DB-4153-4E44-88AB-3E5FA7355035}" type="presParOf" srcId="{DF98AABB-2E61-4D5D-8DB8-71D1B8053C31}" destId="{203B778D-E75B-466B-9645-F10B55E7A1D7}" srcOrd="1" destOrd="0" presId="urn:microsoft.com/office/officeart/2008/layout/HorizontalMultiLevelHierarchy"/>
    <dgm:cxn modelId="{58662722-8277-4C4C-8330-2644A35741B0}" type="presParOf" srcId="{203B778D-E75B-466B-9645-F10B55E7A1D7}" destId="{565838A5-9FC4-4E29-804A-393144650C38}" srcOrd="0" destOrd="0" presId="urn:microsoft.com/office/officeart/2008/layout/HorizontalMultiLevelHierarchy"/>
    <dgm:cxn modelId="{4D71CE74-446E-45AB-86CB-83736A972E56}" type="presParOf" srcId="{203B778D-E75B-466B-9645-F10B55E7A1D7}" destId="{CAAE578B-D43A-47ED-8788-911A804C5110}" srcOrd="1" destOrd="0" presId="urn:microsoft.com/office/officeart/2008/layout/HorizontalMultiLevelHierarchy"/>
    <dgm:cxn modelId="{2686C3DF-D286-4184-A1DA-C982A307562F}" type="presParOf" srcId="{DF98AABB-2E61-4D5D-8DB8-71D1B8053C31}" destId="{172859F3-E2D3-46E2-BEE4-3B480FA620B9}" srcOrd="2" destOrd="0" presId="urn:microsoft.com/office/officeart/2008/layout/HorizontalMultiLevelHierarchy"/>
    <dgm:cxn modelId="{8E892881-E249-48F8-80B8-A7C20B8466C9}" type="presParOf" srcId="{172859F3-E2D3-46E2-BEE4-3B480FA620B9}" destId="{D3A4894A-5894-41BB-BC62-7CB4A6BF54D7}" srcOrd="0" destOrd="0" presId="urn:microsoft.com/office/officeart/2008/layout/HorizontalMultiLevelHierarchy"/>
    <dgm:cxn modelId="{220C0C8A-2688-408B-9AF8-3647BBDC2DD7}" type="presParOf" srcId="{DF98AABB-2E61-4D5D-8DB8-71D1B8053C31}" destId="{9CBD70F2-A646-49A1-BA54-B4C2B731F75B}" srcOrd="3" destOrd="0" presId="urn:microsoft.com/office/officeart/2008/layout/HorizontalMultiLevelHierarchy"/>
    <dgm:cxn modelId="{0BA6D223-8565-43A8-82A1-75B45293A730}" type="presParOf" srcId="{9CBD70F2-A646-49A1-BA54-B4C2B731F75B}" destId="{C272D220-E577-4478-B886-DF716AEA7DA5}" srcOrd="0" destOrd="0" presId="urn:microsoft.com/office/officeart/2008/layout/HorizontalMultiLevelHierarchy"/>
    <dgm:cxn modelId="{9AA9C53B-21E8-4E6E-A164-A64B30EC70AF}" type="presParOf" srcId="{9CBD70F2-A646-49A1-BA54-B4C2B731F75B}" destId="{41987909-597C-4387-8ABF-790A92D981C2}" srcOrd="1" destOrd="0" presId="urn:microsoft.com/office/officeart/2008/layout/HorizontalMultiLevelHierarchy"/>
    <dgm:cxn modelId="{A52435A8-9CFA-494E-A559-0FC89809A634}" type="presParOf" srcId="{DF98AABB-2E61-4D5D-8DB8-71D1B8053C31}" destId="{DEE6476C-24FB-41B8-B246-8431B72B10DF}" srcOrd="4" destOrd="0" presId="urn:microsoft.com/office/officeart/2008/layout/HorizontalMultiLevelHierarchy"/>
    <dgm:cxn modelId="{ADACC334-A1FC-4277-B64F-9E340FB343FB}" type="presParOf" srcId="{DEE6476C-24FB-41B8-B246-8431B72B10DF}" destId="{DB537A44-CE13-4DBF-BE33-0A0E36B39295}" srcOrd="0" destOrd="0" presId="urn:microsoft.com/office/officeart/2008/layout/HorizontalMultiLevelHierarchy"/>
    <dgm:cxn modelId="{E138A7E7-8C0B-40EE-AE9A-180092B921B4}" type="presParOf" srcId="{DF98AABB-2E61-4D5D-8DB8-71D1B8053C31}" destId="{B85E1747-6551-4D81-A5BA-DEDD83F83234}" srcOrd="5" destOrd="0" presId="urn:microsoft.com/office/officeart/2008/layout/HorizontalMultiLevelHierarchy"/>
    <dgm:cxn modelId="{3CBDA2FD-14FB-420D-A1A2-753E4A6D7F62}" type="presParOf" srcId="{B85E1747-6551-4D81-A5BA-DEDD83F83234}" destId="{3FCCE128-25FB-4C5F-BB7E-A04F4969AE8E}" srcOrd="0" destOrd="0" presId="urn:microsoft.com/office/officeart/2008/layout/HorizontalMultiLevelHierarchy"/>
    <dgm:cxn modelId="{83BE6C6A-2537-49AF-8D3F-19DF5FDBD128}" type="presParOf" srcId="{B85E1747-6551-4D81-A5BA-DEDD83F83234}" destId="{45B4A9F3-023E-4270-9733-1CCF28B3F87F}" srcOrd="1" destOrd="0" presId="urn:microsoft.com/office/officeart/2008/layout/HorizontalMultiLevelHierarchy"/>
    <dgm:cxn modelId="{835A73F0-51F2-4DED-81A5-DAF52671A98F}" type="presParOf" srcId="{DF98AABB-2E61-4D5D-8DB8-71D1B8053C31}" destId="{1A3DD55D-CAD6-4D16-B3A5-FEC712ACEB28}" srcOrd="6" destOrd="0" presId="urn:microsoft.com/office/officeart/2008/layout/HorizontalMultiLevelHierarchy"/>
    <dgm:cxn modelId="{5D816AB8-4517-4640-8744-CD56FE980BC3}" type="presParOf" srcId="{1A3DD55D-CAD6-4D16-B3A5-FEC712ACEB28}" destId="{1AACBC5D-4C03-474F-8A2C-492CE0ADBF4D}" srcOrd="0" destOrd="0" presId="urn:microsoft.com/office/officeart/2008/layout/HorizontalMultiLevelHierarchy"/>
    <dgm:cxn modelId="{C521D91B-A1A5-4836-9F45-5C241F8FABF2}" type="presParOf" srcId="{DF98AABB-2E61-4D5D-8DB8-71D1B8053C31}" destId="{D19BE1D2-3978-4728-86D9-D9606609F917}" srcOrd="7" destOrd="0" presId="urn:microsoft.com/office/officeart/2008/layout/HorizontalMultiLevelHierarchy"/>
    <dgm:cxn modelId="{45AE3740-AE4C-4F1C-A11D-2F4869B71BB4}" type="presParOf" srcId="{D19BE1D2-3978-4728-86D9-D9606609F917}" destId="{651CCE43-625A-49DA-91BD-BC17A90C798F}" srcOrd="0" destOrd="0" presId="urn:microsoft.com/office/officeart/2008/layout/HorizontalMultiLevelHierarchy"/>
    <dgm:cxn modelId="{4B05FB3D-C714-4FC5-AE1A-5C6C30C5E5E1}" type="presParOf" srcId="{D19BE1D2-3978-4728-86D9-D9606609F917}" destId="{7431B180-3C1A-4DA5-BF40-5F8A0158C008}" srcOrd="1" destOrd="0" presId="urn:microsoft.com/office/officeart/2008/layout/HorizontalMultiLevelHierarchy"/>
    <dgm:cxn modelId="{BDB293F6-B6EF-43EB-AD99-045129B58697}" type="presParOf" srcId="{DF98AABB-2E61-4D5D-8DB8-71D1B8053C31}" destId="{1ECD6EA1-11E0-48DD-AC11-FC5E67A807B1}" srcOrd="8" destOrd="0" presId="urn:microsoft.com/office/officeart/2008/layout/HorizontalMultiLevelHierarchy"/>
    <dgm:cxn modelId="{D5F91CAD-6224-4FC9-A643-13563B0F72F3}" type="presParOf" srcId="{1ECD6EA1-11E0-48DD-AC11-FC5E67A807B1}" destId="{9A7A84F9-032B-4777-A5DD-F0E344F31EB9}" srcOrd="0" destOrd="0" presId="urn:microsoft.com/office/officeart/2008/layout/HorizontalMultiLevelHierarchy"/>
    <dgm:cxn modelId="{F483D6AE-1DAD-4921-8E87-1B51A35F6CA0}" type="presParOf" srcId="{DF98AABB-2E61-4D5D-8DB8-71D1B8053C31}" destId="{B0A52653-6D6C-4180-B307-FF192BBD4611}" srcOrd="9" destOrd="0" presId="urn:microsoft.com/office/officeart/2008/layout/HorizontalMultiLevelHierarchy"/>
    <dgm:cxn modelId="{81F5C4C2-A573-4BA6-BEF8-9ACB61BCC387}" type="presParOf" srcId="{B0A52653-6D6C-4180-B307-FF192BBD4611}" destId="{FD6CBCCD-311E-4519-A999-05883EB8FBA9}" srcOrd="0" destOrd="0" presId="urn:microsoft.com/office/officeart/2008/layout/HorizontalMultiLevelHierarchy"/>
    <dgm:cxn modelId="{960A2B6C-CE42-4640-B253-9A5C6D1D808A}" type="presParOf" srcId="{B0A52653-6D6C-4180-B307-FF192BBD4611}" destId="{6CD56E46-B446-4599-B55E-AA40565F7107}" srcOrd="1" destOrd="0" presId="urn:microsoft.com/office/officeart/2008/layout/HorizontalMultiLevelHierarchy"/>
    <dgm:cxn modelId="{BDA31FF1-5E43-4971-871B-216E5BE8F68A}" type="presParOf" srcId="{DF98AABB-2E61-4D5D-8DB8-71D1B8053C31}" destId="{8C3EC213-E56E-4DF1-9262-7B1919C48619}" srcOrd="10" destOrd="0" presId="urn:microsoft.com/office/officeart/2008/layout/HorizontalMultiLevelHierarchy"/>
    <dgm:cxn modelId="{F8A15C55-901D-4A3B-B3F4-C03BCB84CE01}" type="presParOf" srcId="{8C3EC213-E56E-4DF1-9262-7B1919C48619}" destId="{6014D4FB-4AA5-472A-9A75-533727236C3A}" srcOrd="0" destOrd="0" presId="urn:microsoft.com/office/officeart/2008/layout/HorizontalMultiLevelHierarchy"/>
    <dgm:cxn modelId="{B50C9B71-34A3-4C1D-8A0F-A75E503D7FDB}" type="presParOf" srcId="{DF98AABB-2E61-4D5D-8DB8-71D1B8053C31}" destId="{D92AA71C-AD09-4474-B1BA-2F9DCF3AA67F}" srcOrd="11" destOrd="0" presId="urn:microsoft.com/office/officeart/2008/layout/HorizontalMultiLevelHierarchy"/>
    <dgm:cxn modelId="{B810C6DA-EB4A-4166-AE9A-4CABD88930D9}" type="presParOf" srcId="{D92AA71C-AD09-4474-B1BA-2F9DCF3AA67F}" destId="{517ABD1C-D86B-4248-9AB0-67757A2CA46A}" srcOrd="0" destOrd="0" presId="urn:microsoft.com/office/officeart/2008/layout/HorizontalMultiLevelHierarchy"/>
    <dgm:cxn modelId="{7AA78D94-4CB9-4629-AEB0-A05C6E9C6038}" type="presParOf" srcId="{D92AA71C-AD09-4474-B1BA-2F9DCF3AA67F}" destId="{3B0BA1F0-8AA4-41F6-8AD0-BE2184F8E836}" srcOrd="1" destOrd="0" presId="urn:microsoft.com/office/officeart/2008/layout/HorizontalMultiLevelHierarchy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060C14-E5DC-4ACF-8817-2F682C715DFD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47AF4A-8123-4CA6-8D79-95C7AC88C845}">
      <dgm:prSet phldrT="[Текст]" custT="1"/>
      <dgm:spPr/>
      <dgm:t>
        <a:bodyPr/>
        <a:lstStyle/>
        <a:p>
          <a:r>
            <a:rPr lang="ru-RU" sz="2000" b="1" dirty="0"/>
            <a:t>Достижение общественной солидарности</a:t>
          </a:r>
        </a:p>
      </dgm:t>
    </dgm:pt>
    <dgm:pt modelId="{C938A665-75A8-426A-8177-99CAC7B04604}" type="parTrans" cxnId="{C45D8980-B6BD-4507-BAD0-64AC82C7B47C}">
      <dgm:prSet/>
      <dgm:spPr/>
      <dgm:t>
        <a:bodyPr/>
        <a:lstStyle/>
        <a:p>
          <a:endParaRPr lang="ru-RU" sz="2000" b="1"/>
        </a:p>
      </dgm:t>
    </dgm:pt>
    <dgm:pt modelId="{45058FBE-751D-4C1A-A2EC-572D99320421}" type="sibTrans" cxnId="{C45D8980-B6BD-4507-BAD0-64AC82C7B47C}">
      <dgm:prSet/>
      <dgm:spPr/>
      <dgm:t>
        <a:bodyPr/>
        <a:lstStyle/>
        <a:p>
          <a:endParaRPr lang="ru-RU" sz="2000" b="1"/>
        </a:p>
      </dgm:t>
    </dgm:pt>
    <dgm:pt modelId="{A6C86D46-B92B-4EBA-BE40-E0A21DE62C24}">
      <dgm:prSet phldrT="[Текст]"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</a:rPr>
            <a:t>Укрепление собственного здоровья </a:t>
          </a:r>
        </a:p>
      </dgm:t>
    </dgm:pt>
    <dgm:pt modelId="{8B442DD1-2136-40D3-826C-D6DE5BE8BE8F}" type="parTrans" cxnId="{3A28B2FB-475F-4750-ADAE-4B59CD0FFBF0}">
      <dgm:prSet/>
      <dgm:spPr/>
      <dgm:t>
        <a:bodyPr/>
        <a:lstStyle/>
        <a:p>
          <a:endParaRPr lang="ru-RU" sz="2000" b="1"/>
        </a:p>
      </dgm:t>
    </dgm:pt>
    <dgm:pt modelId="{5859E4EE-7B0C-429D-A7CD-64B65BBE34EF}" type="sibTrans" cxnId="{3A28B2FB-475F-4750-ADAE-4B59CD0FFBF0}">
      <dgm:prSet/>
      <dgm:spPr/>
      <dgm:t>
        <a:bodyPr/>
        <a:lstStyle/>
        <a:p>
          <a:endParaRPr lang="ru-RU" sz="2000" b="1"/>
        </a:p>
      </dgm:t>
    </dgm:pt>
    <dgm:pt modelId="{3D3FBC3B-77E1-44E0-ACA9-66D300F4F447}">
      <dgm:prSet phldrT="[Текст]" custT="1"/>
      <dgm:spPr/>
      <dgm:t>
        <a:bodyPr/>
        <a:lstStyle/>
        <a:p>
          <a:r>
            <a:rPr lang="ru-RU" sz="1800" b="1" dirty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Разделение бремени охраны здоровья населения</a:t>
          </a:r>
        </a:p>
      </dgm:t>
    </dgm:pt>
    <dgm:pt modelId="{EA87AD7E-316C-408D-BD72-5F89EB394444}" type="parTrans" cxnId="{4D5549DD-2C7D-493B-B66E-C7FDD70F1614}">
      <dgm:prSet/>
      <dgm:spPr/>
      <dgm:t>
        <a:bodyPr/>
        <a:lstStyle/>
        <a:p>
          <a:endParaRPr lang="ru-RU" sz="2000" b="1"/>
        </a:p>
      </dgm:t>
    </dgm:pt>
    <dgm:pt modelId="{1F3A6402-6035-4779-8465-5D0B7224B938}" type="sibTrans" cxnId="{4D5549DD-2C7D-493B-B66E-C7FDD70F1614}">
      <dgm:prSet/>
      <dgm:spPr/>
      <dgm:t>
        <a:bodyPr/>
        <a:lstStyle/>
        <a:p>
          <a:endParaRPr lang="ru-RU" sz="2000" b="1"/>
        </a:p>
      </dgm:t>
    </dgm:pt>
    <dgm:pt modelId="{173BD1E9-5671-43C0-995F-133711F54029}">
      <dgm:prSet phldrT="[Текст]" custT="1"/>
      <dgm:spPr/>
      <dgm:t>
        <a:bodyPr/>
        <a:lstStyle/>
        <a:p>
          <a:r>
            <a:rPr lang="ru-RU" sz="2000" b="1" dirty="0"/>
            <a:t>Обеспечение финансовой устойчивости системы</a:t>
          </a:r>
        </a:p>
      </dgm:t>
    </dgm:pt>
    <dgm:pt modelId="{1A17C9ED-43B4-48DF-8C22-D31FC1CF709C}" type="parTrans" cxnId="{9C73B7A0-78F3-46C5-9B4A-93408EF27028}">
      <dgm:prSet/>
      <dgm:spPr/>
      <dgm:t>
        <a:bodyPr/>
        <a:lstStyle/>
        <a:p>
          <a:endParaRPr lang="ru-RU" sz="2000" b="1"/>
        </a:p>
      </dgm:t>
    </dgm:pt>
    <dgm:pt modelId="{AA595974-F3BD-4108-8F70-B469FCDC4CD4}" type="sibTrans" cxnId="{9C73B7A0-78F3-46C5-9B4A-93408EF27028}">
      <dgm:prSet/>
      <dgm:spPr/>
      <dgm:t>
        <a:bodyPr/>
        <a:lstStyle/>
        <a:p>
          <a:endParaRPr lang="ru-RU" sz="2000" b="1"/>
        </a:p>
      </dgm:t>
    </dgm:pt>
    <dgm:pt modelId="{744B8502-2973-4058-8F7C-5DBA9BFC4120}">
      <dgm:prSet phldrT="[Текст]" custT="1"/>
      <dgm:spPr/>
      <dgm:t>
        <a:bodyPr/>
        <a:lstStyle/>
        <a:p>
          <a:r>
            <a:rPr lang="ru-RU" sz="1600" b="1" dirty="0">
              <a:solidFill>
                <a:srgbClr val="002060"/>
              </a:solidFill>
            </a:rPr>
            <a:t>Обеспечение устойчивости системы к внешним факторам и росту затрат </a:t>
          </a:r>
        </a:p>
      </dgm:t>
    </dgm:pt>
    <dgm:pt modelId="{FD230CDC-AB81-4367-916D-00020B6D4004}" type="parTrans" cxnId="{A78AEFBE-F278-43F9-A999-F299780BF1FD}">
      <dgm:prSet/>
      <dgm:spPr/>
      <dgm:t>
        <a:bodyPr/>
        <a:lstStyle/>
        <a:p>
          <a:endParaRPr lang="ru-RU" sz="2000" b="1"/>
        </a:p>
      </dgm:t>
    </dgm:pt>
    <dgm:pt modelId="{2E62AF54-C037-4F85-AD41-95E06B9F373C}" type="sibTrans" cxnId="{A78AEFBE-F278-43F9-A999-F299780BF1FD}">
      <dgm:prSet/>
      <dgm:spPr/>
      <dgm:t>
        <a:bodyPr/>
        <a:lstStyle/>
        <a:p>
          <a:endParaRPr lang="ru-RU" sz="2000" b="1"/>
        </a:p>
      </dgm:t>
    </dgm:pt>
    <dgm:pt modelId="{1CE2F2CD-DE45-4222-9B68-0A751E82F62A}">
      <dgm:prSet phldrT="[Текст]" custT="1"/>
      <dgm:spPr/>
      <dgm:t>
        <a:bodyPr/>
        <a:lstStyle/>
        <a:p>
          <a:r>
            <a:rPr lang="ru-RU" sz="1800" b="1" dirty="0">
              <a:solidFill>
                <a:srgbClr val="C00000"/>
              </a:solidFill>
            </a:rPr>
            <a:t>Обеспечение прозрачности и справедливости системы </a:t>
          </a:r>
        </a:p>
      </dgm:t>
    </dgm:pt>
    <dgm:pt modelId="{434F42BF-1516-48A9-9E2C-77E37360A320}" type="parTrans" cxnId="{1A784DBD-EB36-49ED-BD5F-6A8BB2E2C6CB}">
      <dgm:prSet/>
      <dgm:spPr/>
      <dgm:t>
        <a:bodyPr/>
        <a:lstStyle/>
        <a:p>
          <a:endParaRPr lang="ru-RU" sz="2000" b="1"/>
        </a:p>
      </dgm:t>
    </dgm:pt>
    <dgm:pt modelId="{34E76A80-0575-48CB-978C-C8A399063563}" type="sibTrans" cxnId="{1A784DBD-EB36-49ED-BD5F-6A8BB2E2C6CB}">
      <dgm:prSet/>
      <dgm:spPr/>
      <dgm:t>
        <a:bodyPr/>
        <a:lstStyle/>
        <a:p>
          <a:endParaRPr lang="ru-RU" sz="2000" b="1"/>
        </a:p>
      </dgm:t>
    </dgm:pt>
    <dgm:pt modelId="{EE312AA4-12D1-4FAE-88A0-52019CFD99AF}">
      <dgm:prSet phldrT="[Текст]" custT="1"/>
      <dgm:spPr/>
      <dgm:t>
        <a:bodyPr/>
        <a:lstStyle/>
        <a:p>
          <a:r>
            <a:rPr lang="ru-RU" sz="2000" b="1" dirty="0"/>
            <a:t>Повышение эффективности системы</a:t>
          </a:r>
        </a:p>
      </dgm:t>
    </dgm:pt>
    <dgm:pt modelId="{997C5E1C-BCD1-42C4-84FA-5A28F79BE067}" type="parTrans" cxnId="{E724C7C9-FC09-465C-9BA3-05DC8529CE3E}">
      <dgm:prSet/>
      <dgm:spPr/>
      <dgm:t>
        <a:bodyPr/>
        <a:lstStyle/>
        <a:p>
          <a:endParaRPr lang="ru-RU" sz="2000" b="1"/>
        </a:p>
      </dgm:t>
    </dgm:pt>
    <dgm:pt modelId="{3C3E6F6B-4261-47B1-8E4E-AAEC4EA37CCE}" type="sibTrans" cxnId="{E724C7C9-FC09-465C-9BA3-05DC8529CE3E}">
      <dgm:prSet/>
      <dgm:spPr/>
      <dgm:t>
        <a:bodyPr/>
        <a:lstStyle/>
        <a:p>
          <a:endParaRPr lang="ru-RU" sz="2000" b="1"/>
        </a:p>
      </dgm:t>
    </dgm:pt>
    <dgm:pt modelId="{B11315AF-6081-46D1-BB7C-3CC8919F3691}">
      <dgm:prSet phldrT="[Текст]" custT="1"/>
      <dgm:spPr/>
      <dgm:t>
        <a:bodyPr/>
        <a:lstStyle/>
        <a:p>
          <a:r>
            <a:rPr lang="ru-RU" sz="1600" b="1" dirty="0"/>
            <a:t>Достижение конечных результатов доступности, полноты и качества услуг</a:t>
          </a:r>
        </a:p>
      </dgm:t>
    </dgm:pt>
    <dgm:pt modelId="{99EB7C65-8BB0-4DE0-8268-6465DF43BD18}" type="parTrans" cxnId="{EEBB7EB9-7EF2-4D4A-ADDD-5EBD3C5C4C4B}">
      <dgm:prSet/>
      <dgm:spPr/>
      <dgm:t>
        <a:bodyPr/>
        <a:lstStyle/>
        <a:p>
          <a:endParaRPr lang="ru-RU" sz="2000" b="1"/>
        </a:p>
      </dgm:t>
    </dgm:pt>
    <dgm:pt modelId="{DDEC161E-1779-460E-8AE4-52CBD5643024}" type="sibTrans" cxnId="{EEBB7EB9-7EF2-4D4A-ADDD-5EBD3C5C4C4B}">
      <dgm:prSet/>
      <dgm:spPr/>
      <dgm:t>
        <a:bodyPr/>
        <a:lstStyle/>
        <a:p>
          <a:endParaRPr lang="ru-RU" sz="2000" b="1"/>
        </a:p>
      </dgm:t>
    </dgm:pt>
    <dgm:pt modelId="{94431C6F-C77E-46D3-819B-489A2A23C7C8}">
      <dgm:prSet phldrT="[Текст]" custT="1"/>
      <dgm:spPr/>
      <dgm:t>
        <a:bodyPr/>
        <a:lstStyle/>
        <a:p>
          <a:r>
            <a:rPr lang="ru-RU" sz="1800" b="1" dirty="0">
              <a:solidFill>
                <a:srgbClr val="C00000"/>
              </a:solidFill>
            </a:rPr>
            <a:t>Обеспечение  высокой компетенции и конкурентоспособности системы</a:t>
          </a:r>
        </a:p>
      </dgm:t>
    </dgm:pt>
    <dgm:pt modelId="{40247820-6114-44D0-ADF6-6865D609B4A0}" type="parTrans" cxnId="{C8D6BC52-0234-4F05-9420-5C3A68462FC9}">
      <dgm:prSet/>
      <dgm:spPr/>
      <dgm:t>
        <a:bodyPr/>
        <a:lstStyle/>
        <a:p>
          <a:endParaRPr lang="ru-RU" sz="2000" b="1"/>
        </a:p>
      </dgm:t>
    </dgm:pt>
    <dgm:pt modelId="{BA9E118E-E5B5-4BF0-88B7-59E7D5B0972C}" type="sibTrans" cxnId="{C8D6BC52-0234-4F05-9420-5C3A68462FC9}">
      <dgm:prSet/>
      <dgm:spPr/>
      <dgm:t>
        <a:bodyPr/>
        <a:lstStyle/>
        <a:p>
          <a:endParaRPr lang="ru-RU" sz="2000" b="1"/>
        </a:p>
      </dgm:t>
    </dgm:pt>
    <dgm:pt modelId="{5A40CE44-AFD1-4402-AFEC-9359D8CFD476}" type="pres">
      <dgm:prSet presAssocID="{BB060C14-E5DC-4ACF-8817-2F682C715D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39AA61-95A9-4D45-B15C-D8D80EF62D84}" type="pres">
      <dgm:prSet presAssocID="{D347AF4A-8123-4CA6-8D79-95C7AC88C845}" presName="root" presStyleCnt="0"/>
      <dgm:spPr/>
    </dgm:pt>
    <dgm:pt modelId="{713F3289-29B6-4FAA-96B3-550C3247E090}" type="pres">
      <dgm:prSet presAssocID="{D347AF4A-8123-4CA6-8D79-95C7AC88C845}" presName="rootComposite" presStyleCnt="0"/>
      <dgm:spPr/>
    </dgm:pt>
    <dgm:pt modelId="{BF3308CC-0D0D-4263-B937-F1D29A716971}" type="pres">
      <dgm:prSet presAssocID="{D347AF4A-8123-4CA6-8D79-95C7AC88C845}" presName="rootText" presStyleLbl="node1" presStyleIdx="0" presStyleCnt="3"/>
      <dgm:spPr/>
      <dgm:t>
        <a:bodyPr/>
        <a:lstStyle/>
        <a:p>
          <a:endParaRPr lang="ru-RU"/>
        </a:p>
      </dgm:t>
    </dgm:pt>
    <dgm:pt modelId="{4089065C-781D-4A96-BEB7-381CBA251A7D}" type="pres">
      <dgm:prSet presAssocID="{D347AF4A-8123-4CA6-8D79-95C7AC88C845}" presName="rootConnector" presStyleLbl="node1" presStyleIdx="0" presStyleCnt="3"/>
      <dgm:spPr/>
      <dgm:t>
        <a:bodyPr/>
        <a:lstStyle/>
        <a:p>
          <a:endParaRPr lang="ru-RU"/>
        </a:p>
      </dgm:t>
    </dgm:pt>
    <dgm:pt modelId="{FEEF35BA-DDA0-40EF-9E79-1AEDC19346ED}" type="pres">
      <dgm:prSet presAssocID="{D347AF4A-8123-4CA6-8D79-95C7AC88C845}" presName="childShape" presStyleCnt="0"/>
      <dgm:spPr/>
    </dgm:pt>
    <dgm:pt modelId="{AA527F85-A3E7-4AD1-BB7F-C9E9DE2E953C}" type="pres">
      <dgm:prSet presAssocID="{8B442DD1-2136-40D3-826C-D6DE5BE8BE8F}" presName="Name13" presStyleLbl="parChTrans1D2" presStyleIdx="0" presStyleCnt="6"/>
      <dgm:spPr/>
      <dgm:t>
        <a:bodyPr/>
        <a:lstStyle/>
        <a:p>
          <a:endParaRPr lang="ru-RU"/>
        </a:p>
      </dgm:t>
    </dgm:pt>
    <dgm:pt modelId="{C74ADDBF-F6F9-4273-8FFB-3935AD60FD64}" type="pres">
      <dgm:prSet presAssocID="{A6C86D46-B92B-4EBA-BE40-E0A21DE62C24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2C89B-6F1E-45EB-96D3-F87ADC1B90CD}" type="pres">
      <dgm:prSet presAssocID="{EA87AD7E-316C-408D-BD72-5F89EB394444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77CC415-4A36-4CE6-BD0F-668BCCF40ABC}" type="pres">
      <dgm:prSet presAssocID="{3D3FBC3B-77E1-44E0-ACA9-66D300F4F447}" presName="childText" presStyleLbl="bgAcc1" presStyleIdx="1" presStyleCnt="6" custScaleY="125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852C6-9AF8-4CBE-9AC8-CF9B2841022D}" type="pres">
      <dgm:prSet presAssocID="{173BD1E9-5671-43C0-995F-133711F54029}" presName="root" presStyleCnt="0"/>
      <dgm:spPr/>
    </dgm:pt>
    <dgm:pt modelId="{304D5B2E-8089-4EAF-A7DB-257EA71D73A3}" type="pres">
      <dgm:prSet presAssocID="{173BD1E9-5671-43C0-995F-133711F54029}" presName="rootComposite" presStyleCnt="0"/>
      <dgm:spPr/>
    </dgm:pt>
    <dgm:pt modelId="{AE4C0DA5-8039-42D0-ACBA-D63BABE52961}" type="pres">
      <dgm:prSet presAssocID="{173BD1E9-5671-43C0-995F-133711F54029}" presName="rootText" presStyleLbl="node1" presStyleIdx="1" presStyleCnt="3"/>
      <dgm:spPr/>
      <dgm:t>
        <a:bodyPr/>
        <a:lstStyle/>
        <a:p>
          <a:endParaRPr lang="ru-RU"/>
        </a:p>
      </dgm:t>
    </dgm:pt>
    <dgm:pt modelId="{0891B632-5219-4A1B-A139-6DE62B9757C0}" type="pres">
      <dgm:prSet presAssocID="{173BD1E9-5671-43C0-995F-133711F54029}" presName="rootConnector" presStyleLbl="node1" presStyleIdx="1" presStyleCnt="3"/>
      <dgm:spPr/>
      <dgm:t>
        <a:bodyPr/>
        <a:lstStyle/>
        <a:p>
          <a:endParaRPr lang="ru-RU"/>
        </a:p>
      </dgm:t>
    </dgm:pt>
    <dgm:pt modelId="{1AAC7DA3-9E62-4E00-A08A-DCA726CE0D9E}" type="pres">
      <dgm:prSet presAssocID="{173BD1E9-5671-43C0-995F-133711F54029}" presName="childShape" presStyleCnt="0"/>
      <dgm:spPr/>
    </dgm:pt>
    <dgm:pt modelId="{0A100EE0-0737-4B0D-86AD-566B2EB3CA49}" type="pres">
      <dgm:prSet presAssocID="{FD230CDC-AB81-4367-916D-00020B6D4004}" presName="Name13" presStyleLbl="parChTrans1D2" presStyleIdx="2" presStyleCnt="6"/>
      <dgm:spPr/>
      <dgm:t>
        <a:bodyPr/>
        <a:lstStyle/>
        <a:p>
          <a:endParaRPr lang="ru-RU"/>
        </a:p>
      </dgm:t>
    </dgm:pt>
    <dgm:pt modelId="{FEA6DE52-7971-4918-8CAC-EC460EB9F155}" type="pres">
      <dgm:prSet presAssocID="{744B8502-2973-4058-8F7C-5DBA9BFC4120}" presName="childText" presStyleLbl="bgAcc1" presStyleIdx="2" presStyleCnt="6" custScaleY="125850" custLinFactNeighborX="-2298" custLinFactNeighborY="3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D44F4-C64E-4D94-99F1-B2328C1A6169}" type="pres">
      <dgm:prSet presAssocID="{434F42BF-1516-48A9-9E2C-77E37360A320}" presName="Name13" presStyleLbl="parChTrans1D2" presStyleIdx="3" presStyleCnt="6"/>
      <dgm:spPr/>
      <dgm:t>
        <a:bodyPr/>
        <a:lstStyle/>
        <a:p>
          <a:endParaRPr lang="ru-RU"/>
        </a:p>
      </dgm:t>
    </dgm:pt>
    <dgm:pt modelId="{9EB0343D-79CC-48A9-B163-0A1BDB0EAB60}" type="pres">
      <dgm:prSet presAssocID="{1CE2F2CD-DE45-4222-9B68-0A751E82F62A}" presName="childText" presStyleLbl="bgAcc1" presStyleIdx="3" presStyleCnt="6" custScaleY="137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CDE1E-C023-4DFA-916A-9CA9D6BDE8E9}" type="pres">
      <dgm:prSet presAssocID="{EE312AA4-12D1-4FAE-88A0-52019CFD99AF}" presName="root" presStyleCnt="0"/>
      <dgm:spPr/>
    </dgm:pt>
    <dgm:pt modelId="{292BAAD6-51A5-4288-9F04-54863B4A58EC}" type="pres">
      <dgm:prSet presAssocID="{EE312AA4-12D1-4FAE-88A0-52019CFD99AF}" presName="rootComposite" presStyleCnt="0"/>
      <dgm:spPr/>
    </dgm:pt>
    <dgm:pt modelId="{16531E3E-FEAD-4DB4-908B-15E7DA2215DE}" type="pres">
      <dgm:prSet presAssocID="{EE312AA4-12D1-4FAE-88A0-52019CFD99AF}" presName="rootText" presStyleLbl="node1" presStyleIdx="2" presStyleCnt="3"/>
      <dgm:spPr/>
      <dgm:t>
        <a:bodyPr/>
        <a:lstStyle/>
        <a:p>
          <a:endParaRPr lang="ru-RU"/>
        </a:p>
      </dgm:t>
    </dgm:pt>
    <dgm:pt modelId="{4C204FF8-E806-49B6-B9FD-62073B0655CA}" type="pres">
      <dgm:prSet presAssocID="{EE312AA4-12D1-4FAE-88A0-52019CFD99AF}" presName="rootConnector" presStyleLbl="node1" presStyleIdx="2" presStyleCnt="3"/>
      <dgm:spPr/>
      <dgm:t>
        <a:bodyPr/>
        <a:lstStyle/>
        <a:p>
          <a:endParaRPr lang="ru-RU"/>
        </a:p>
      </dgm:t>
    </dgm:pt>
    <dgm:pt modelId="{C8525134-BCCD-4983-A0F7-D053EFDEA5DD}" type="pres">
      <dgm:prSet presAssocID="{EE312AA4-12D1-4FAE-88A0-52019CFD99AF}" presName="childShape" presStyleCnt="0"/>
      <dgm:spPr/>
    </dgm:pt>
    <dgm:pt modelId="{D1323A0B-8DCE-4997-B4A8-89032D6B2288}" type="pres">
      <dgm:prSet presAssocID="{99EB7C65-8BB0-4DE0-8268-6465DF43BD18}" presName="Name13" presStyleLbl="parChTrans1D2" presStyleIdx="4" presStyleCnt="6"/>
      <dgm:spPr/>
      <dgm:t>
        <a:bodyPr/>
        <a:lstStyle/>
        <a:p>
          <a:endParaRPr lang="ru-RU"/>
        </a:p>
      </dgm:t>
    </dgm:pt>
    <dgm:pt modelId="{7AEB20AA-7844-4873-8E35-A051ED995C7D}" type="pres">
      <dgm:prSet presAssocID="{B11315AF-6081-46D1-BB7C-3CC8919F3691}" presName="childText" presStyleLbl="bgAcc1" presStyleIdx="4" presStyleCnt="6" custScaleY="133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F962C-4CDF-470F-A3C4-EEC1F3631210}" type="pres">
      <dgm:prSet presAssocID="{40247820-6114-44D0-ADF6-6865D609B4A0}" presName="Name13" presStyleLbl="parChTrans1D2" presStyleIdx="5" presStyleCnt="6"/>
      <dgm:spPr/>
      <dgm:t>
        <a:bodyPr/>
        <a:lstStyle/>
        <a:p>
          <a:endParaRPr lang="ru-RU"/>
        </a:p>
      </dgm:t>
    </dgm:pt>
    <dgm:pt modelId="{51C0FBAB-CA5A-4CC1-B46F-30CB25CC0A26}" type="pres">
      <dgm:prSet presAssocID="{94431C6F-C77E-46D3-819B-489A2A23C7C8}" presName="childText" presStyleLbl="bgAcc1" presStyleIdx="5" presStyleCnt="6" custScaleY="15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B07730-73B9-447D-B6ED-B6E8F7934BE1}" type="presOf" srcId="{744B8502-2973-4058-8F7C-5DBA9BFC4120}" destId="{FEA6DE52-7971-4918-8CAC-EC460EB9F155}" srcOrd="0" destOrd="0" presId="urn:microsoft.com/office/officeart/2005/8/layout/hierarchy3"/>
    <dgm:cxn modelId="{05033D7F-496B-4C05-A479-18CA4128D867}" type="presOf" srcId="{173BD1E9-5671-43C0-995F-133711F54029}" destId="{AE4C0DA5-8039-42D0-ACBA-D63BABE52961}" srcOrd="0" destOrd="0" presId="urn:microsoft.com/office/officeart/2005/8/layout/hierarchy3"/>
    <dgm:cxn modelId="{3A28B2FB-475F-4750-ADAE-4B59CD0FFBF0}" srcId="{D347AF4A-8123-4CA6-8D79-95C7AC88C845}" destId="{A6C86D46-B92B-4EBA-BE40-E0A21DE62C24}" srcOrd="0" destOrd="0" parTransId="{8B442DD1-2136-40D3-826C-D6DE5BE8BE8F}" sibTransId="{5859E4EE-7B0C-429D-A7CD-64B65BBE34EF}"/>
    <dgm:cxn modelId="{B00C9D0C-D41A-4B62-9D9D-79ACAE83E2A2}" type="presOf" srcId="{3D3FBC3B-77E1-44E0-ACA9-66D300F4F447}" destId="{A77CC415-4A36-4CE6-BD0F-668BCCF40ABC}" srcOrd="0" destOrd="0" presId="urn:microsoft.com/office/officeart/2005/8/layout/hierarchy3"/>
    <dgm:cxn modelId="{BC4F3332-3833-461F-9658-977DE402B5A3}" type="presOf" srcId="{173BD1E9-5671-43C0-995F-133711F54029}" destId="{0891B632-5219-4A1B-A139-6DE62B9757C0}" srcOrd="1" destOrd="0" presId="urn:microsoft.com/office/officeart/2005/8/layout/hierarchy3"/>
    <dgm:cxn modelId="{479A489D-863C-4617-B841-7A59689F8A4F}" type="presOf" srcId="{EE312AA4-12D1-4FAE-88A0-52019CFD99AF}" destId="{4C204FF8-E806-49B6-B9FD-62073B0655CA}" srcOrd="1" destOrd="0" presId="urn:microsoft.com/office/officeart/2005/8/layout/hierarchy3"/>
    <dgm:cxn modelId="{1A784DBD-EB36-49ED-BD5F-6A8BB2E2C6CB}" srcId="{173BD1E9-5671-43C0-995F-133711F54029}" destId="{1CE2F2CD-DE45-4222-9B68-0A751E82F62A}" srcOrd="1" destOrd="0" parTransId="{434F42BF-1516-48A9-9E2C-77E37360A320}" sibTransId="{34E76A80-0575-48CB-978C-C8A399063563}"/>
    <dgm:cxn modelId="{3DE4722D-BADE-4265-ACD2-15BFCB25F5DD}" type="presOf" srcId="{1CE2F2CD-DE45-4222-9B68-0A751E82F62A}" destId="{9EB0343D-79CC-48A9-B163-0A1BDB0EAB60}" srcOrd="0" destOrd="0" presId="urn:microsoft.com/office/officeart/2005/8/layout/hierarchy3"/>
    <dgm:cxn modelId="{C45D8980-B6BD-4507-BAD0-64AC82C7B47C}" srcId="{BB060C14-E5DC-4ACF-8817-2F682C715DFD}" destId="{D347AF4A-8123-4CA6-8D79-95C7AC88C845}" srcOrd="0" destOrd="0" parTransId="{C938A665-75A8-426A-8177-99CAC7B04604}" sibTransId="{45058FBE-751D-4C1A-A2EC-572D99320421}"/>
    <dgm:cxn modelId="{C17C470A-C565-488C-B8E5-3707BBBA8D94}" type="presOf" srcId="{8B442DD1-2136-40D3-826C-D6DE5BE8BE8F}" destId="{AA527F85-A3E7-4AD1-BB7F-C9E9DE2E953C}" srcOrd="0" destOrd="0" presId="urn:microsoft.com/office/officeart/2005/8/layout/hierarchy3"/>
    <dgm:cxn modelId="{4D5549DD-2C7D-493B-B66E-C7FDD70F1614}" srcId="{D347AF4A-8123-4CA6-8D79-95C7AC88C845}" destId="{3D3FBC3B-77E1-44E0-ACA9-66D300F4F447}" srcOrd="1" destOrd="0" parTransId="{EA87AD7E-316C-408D-BD72-5F89EB394444}" sibTransId="{1F3A6402-6035-4779-8465-5D0B7224B938}"/>
    <dgm:cxn modelId="{92408E6B-A763-437F-AE3E-2E8AC3F11034}" type="presOf" srcId="{B11315AF-6081-46D1-BB7C-3CC8919F3691}" destId="{7AEB20AA-7844-4873-8E35-A051ED995C7D}" srcOrd="0" destOrd="0" presId="urn:microsoft.com/office/officeart/2005/8/layout/hierarchy3"/>
    <dgm:cxn modelId="{9D992296-3E55-4233-A9E1-9DE884DA41A1}" type="presOf" srcId="{BB060C14-E5DC-4ACF-8817-2F682C715DFD}" destId="{5A40CE44-AFD1-4402-AFEC-9359D8CFD476}" srcOrd="0" destOrd="0" presId="urn:microsoft.com/office/officeart/2005/8/layout/hierarchy3"/>
    <dgm:cxn modelId="{BE4C2C5F-36DD-46F0-8100-C7ECFB7790F1}" type="presOf" srcId="{A6C86D46-B92B-4EBA-BE40-E0A21DE62C24}" destId="{C74ADDBF-F6F9-4273-8FFB-3935AD60FD64}" srcOrd="0" destOrd="0" presId="urn:microsoft.com/office/officeart/2005/8/layout/hierarchy3"/>
    <dgm:cxn modelId="{6EA65451-59F9-4432-8410-A25D946A8D83}" type="presOf" srcId="{94431C6F-C77E-46D3-819B-489A2A23C7C8}" destId="{51C0FBAB-CA5A-4CC1-B46F-30CB25CC0A26}" srcOrd="0" destOrd="0" presId="urn:microsoft.com/office/officeart/2005/8/layout/hierarchy3"/>
    <dgm:cxn modelId="{60C20861-F384-4C00-8818-129F7DE778C1}" type="presOf" srcId="{EA87AD7E-316C-408D-BD72-5F89EB394444}" destId="{7352C89B-6F1E-45EB-96D3-F87ADC1B90CD}" srcOrd="0" destOrd="0" presId="urn:microsoft.com/office/officeart/2005/8/layout/hierarchy3"/>
    <dgm:cxn modelId="{0C459808-91F4-4D6A-822D-4097D486678B}" type="presOf" srcId="{D347AF4A-8123-4CA6-8D79-95C7AC88C845}" destId="{4089065C-781D-4A96-BEB7-381CBA251A7D}" srcOrd="1" destOrd="0" presId="urn:microsoft.com/office/officeart/2005/8/layout/hierarchy3"/>
    <dgm:cxn modelId="{CDB1C3A9-D961-4034-B23B-B012F4BA9DCC}" type="presOf" srcId="{99EB7C65-8BB0-4DE0-8268-6465DF43BD18}" destId="{D1323A0B-8DCE-4997-B4A8-89032D6B2288}" srcOrd="0" destOrd="0" presId="urn:microsoft.com/office/officeart/2005/8/layout/hierarchy3"/>
    <dgm:cxn modelId="{C8D6BC52-0234-4F05-9420-5C3A68462FC9}" srcId="{EE312AA4-12D1-4FAE-88A0-52019CFD99AF}" destId="{94431C6F-C77E-46D3-819B-489A2A23C7C8}" srcOrd="1" destOrd="0" parTransId="{40247820-6114-44D0-ADF6-6865D609B4A0}" sibTransId="{BA9E118E-E5B5-4BF0-88B7-59E7D5B0972C}"/>
    <dgm:cxn modelId="{21FF8A92-59A6-45A5-9F6E-1EFA88AA38F9}" type="presOf" srcId="{D347AF4A-8123-4CA6-8D79-95C7AC88C845}" destId="{BF3308CC-0D0D-4263-B937-F1D29A716971}" srcOrd="0" destOrd="0" presId="urn:microsoft.com/office/officeart/2005/8/layout/hierarchy3"/>
    <dgm:cxn modelId="{7FFF9C9B-1721-4958-8C68-E525A654701B}" type="presOf" srcId="{EE312AA4-12D1-4FAE-88A0-52019CFD99AF}" destId="{16531E3E-FEAD-4DB4-908B-15E7DA2215DE}" srcOrd="0" destOrd="0" presId="urn:microsoft.com/office/officeart/2005/8/layout/hierarchy3"/>
    <dgm:cxn modelId="{3BDE9BF7-5F29-477C-8D2C-BC11F07EF00E}" type="presOf" srcId="{FD230CDC-AB81-4367-916D-00020B6D4004}" destId="{0A100EE0-0737-4B0D-86AD-566B2EB3CA49}" srcOrd="0" destOrd="0" presId="urn:microsoft.com/office/officeart/2005/8/layout/hierarchy3"/>
    <dgm:cxn modelId="{EEBB7EB9-7EF2-4D4A-ADDD-5EBD3C5C4C4B}" srcId="{EE312AA4-12D1-4FAE-88A0-52019CFD99AF}" destId="{B11315AF-6081-46D1-BB7C-3CC8919F3691}" srcOrd="0" destOrd="0" parTransId="{99EB7C65-8BB0-4DE0-8268-6465DF43BD18}" sibTransId="{DDEC161E-1779-460E-8AE4-52CBD5643024}"/>
    <dgm:cxn modelId="{A78AEFBE-F278-43F9-A999-F299780BF1FD}" srcId="{173BD1E9-5671-43C0-995F-133711F54029}" destId="{744B8502-2973-4058-8F7C-5DBA9BFC4120}" srcOrd="0" destOrd="0" parTransId="{FD230CDC-AB81-4367-916D-00020B6D4004}" sibTransId="{2E62AF54-C037-4F85-AD41-95E06B9F373C}"/>
    <dgm:cxn modelId="{A9707104-DDE3-4B4D-8399-987DF843BA84}" type="presOf" srcId="{434F42BF-1516-48A9-9E2C-77E37360A320}" destId="{6EBD44F4-C64E-4D94-99F1-B2328C1A6169}" srcOrd="0" destOrd="0" presId="urn:microsoft.com/office/officeart/2005/8/layout/hierarchy3"/>
    <dgm:cxn modelId="{9C73B7A0-78F3-46C5-9B4A-93408EF27028}" srcId="{BB060C14-E5DC-4ACF-8817-2F682C715DFD}" destId="{173BD1E9-5671-43C0-995F-133711F54029}" srcOrd="1" destOrd="0" parTransId="{1A17C9ED-43B4-48DF-8C22-D31FC1CF709C}" sibTransId="{AA595974-F3BD-4108-8F70-B469FCDC4CD4}"/>
    <dgm:cxn modelId="{E724C7C9-FC09-465C-9BA3-05DC8529CE3E}" srcId="{BB060C14-E5DC-4ACF-8817-2F682C715DFD}" destId="{EE312AA4-12D1-4FAE-88A0-52019CFD99AF}" srcOrd="2" destOrd="0" parTransId="{997C5E1C-BCD1-42C4-84FA-5A28F79BE067}" sibTransId="{3C3E6F6B-4261-47B1-8E4E-AAEC4EA37CCE}"/>
    <dgm:cxn modelId="{CD23F928-A70D-4A3E-A09D-6B9E294E5E97}" type="presOf" srcId="{40247820-6114-44D0-ADF6-6865D609B4A0}" destId="{23BF962C-4CDF-470F-A3C4-EEC1F3631210}" srcOrd="0" destOrd="0" presId="urn:microsoft.com/office/officeart/2005/8/layout/hierarchy3"/>
    <dgm:cxn modelId="{3A153660-C69F-4AC2-BB50-CD13652180BD}" type="presParOf" srcId="{5A40CE44-AFD1-4402-AFEC-9359D8CFD476}" destId="{F639AA61-95A9-4D45-B15C-D8D80EF62D84}" srcOrd="0" destOrd="0" presId="urn:microsoft.com/office/officeart/2005/8/layout/hierarchy3"/>
    <dgm:cxn modelId="{D1843909-C663-42C6-A292-68FB184EDCB0}" type="presParOf" srcId="{F639AA61-95A9-4D45-B15C-D8D80EF62D84}" destId="{713F3289-29B6-4FAA-96B3-550C3247E090}" srcOrd="0" destOrd="0" presId="urn:microsoft.com/office/officeart/2005/8/layout/hierarchy3"/>
    <dgm:cxn modelId="{4FBE5322-80C2-4378-ABA9-E562D7580F87}" type="presParOf" srcId="{713F3289-29B6-4FAA-96B3-550C3247E090}" destId="{BF3308CC-0D0D-4263-B937-F1D29A716971}" srcOrd="0" destOrd="0" presId="urn:microsoft.com/office/officeart/2005/8/layout/hierarchy3"/>
    <dgm:cxn modelId="{3F195858-DA44-4713-9510-E6A4A2F161AF}" type="presParOf" srcId="{713F3289-29B6-4FAA-96B3-550C3247E090}" destId="{4089065C-781D-4A96-BEB7-381CBA251A7D}" srcOrd="1" destOrd="0" presId="urn:microsoft.com/office/officeart/2005/8/layout/hierarchy3"/>
    <dgm:cxn modelId="{784144EC-83C3-4C68-A5EC-334C31E68255}" type="presParOf" srcId="{F639AA61-95A9-4D45-B15C-D8D80EF62D84}" destId="{FEEF35BA-DDA0-40EF-9E79-1AEDC19346ED}" srcOrd="1" destOrd="0" presId="urn:microsoft.com/office/officeart/2005/8/layout/hierarchy3"/>
    <dgm:cxn modelId="{B1651257-A444-4F8B-8383-7810E992EE84}" type="presParOf" srcId="{FEEF35BA-DDA0-40EF-9E79-1AEDC19346ED}" destId="{AA527F85-A3E7-4AD1-BB7F-C9E9DE2E953C}" srcOrd="0" destOrd="0" presId="urn:microsoft.com/office/officeart/2005/8/layout/hierarchy3"/>
    <dgm:cxn modelId="{6F7EC4F2-35E2-4C5E-AD9C-AB0A0F66D63C}" type="presParOf" srcId="{FEEF35BA-DDA0-40EF-9E79-1AEDC19346ED}" destId="{C74ADDBF-F6F9-4273-8FFB-3935AD60FD64}" srcOrd="1" destOrd="0" presId="urn:microsoft.com/office/officeart/2005/8/layout/hierarchy3"/>
    <dgm:cxn modelId="{4904DC0E-24B7-4F4D-98F4-BD2D82B86DA0}" type="presParOf" srcId="{FEEF35BA-DDA0-40EF-9E79-1AEDC19346ED}" destId="{7352C89B-6F1E-45EB-96D3-F87ADC1B90CD}" srcOrd="2" destOrd="0" presId="urn:microsoft.com/office/officeart/2005/8/layout/hierarchy3"/>
    <dgm:cxn modelId="{E96771A8-479E-4BD5-B27C-AFB219796A09}" type="presParOf" srcId="{FEEF35BA-DDA0-40EF-9E79-1AEDC19346ED}" destId="{A77CC415-4A36-4CE6-BD0F-668BCCF40ABC}" srcOrd="3" destOrd="0" presId="urn:microsoft.com/office/officeart/2005/8/layout/hierarchy3"/>
    <dgm:cxn modelId="{67080A9A-92D8-4FEB-AC31-6E5A93DA3D3E}" type="presParOf" srcId="{5A40CE44-AFD1-4402-AFEC-9359D8CFD476}" destId="{457852C6-9AF8-4CBE-9AC8-CF9B2841022D}" srcOrd="1" destOrd="0" presId="urn:microsoft.com/office/officeart/2005/8/layout/hierarchy3"/>
    <dgm:cxn modelId="{AE46C7BE-5A52-453D-A8A9-D696C8AFA2E6}" type="presParOf" srcId="{457852C6-9AF8-4CBE-9AC8-CF9B2841022D}" destId="{304D5B2E-8089-4EAF-A7DB-257EA71D73A3}" srcOrd="0" destOrd="0" presId="urn:microsoft.com/office/officeart/2005/8/layout/hierarchy3"/>
    <dgm:cxn modelId="{FAB0DD48-8B8C-42E3-93AD-3EF6EF6029CB}" type="presParOf" srcId="{304D5B2E-8089-4EAF-A7DB-257EA71D73A3}" destId="{AE4C0DA5-8039-42D0-ACBA-D63BABE52961}" srcOrd="0" destOrd="0" presId="urn:microsoft.com/office/officeart/2005/8/layout/hierarchy3"/>
    <dgm:cxn modelId="{895AC41C-5115-418C-BDA3-7E8ACF11CB63}" type="presParOf" srcId="{304D5B2E-8089-4EAF-A7DB-257EA71D73A3}" destId="{0891B632-5219-4A1B-A139-6DE62B9757C0}" srcOrd="1" destOrd="0" presId="urn:microsoft.com/office/officeart/2005/8/layout/hierarchy3"/>
    <dgm:cxn modelId="{EF51B899-59C4-46DF-905D-C7CBCBFB14A9}" type="presParOf" srcId="{457852C6-9AF8-4CBE-9AC8-CF9B2841022D}" destId="{1AAC7DA3-9E62-4E00-A08A-DCA726CE0D9E}" srcOrd="1" destOrd="0" presId="urn:microsoft.com/office/officeart/2005/8/layout/hierarchy3"/>
    <dgm:cxn modelId="{63429CC1-66A4-47A1-9AD4-16054FD7EE98}" type="presParOf" srcId="{1AAC7DA3-9E62-4E00-A08A-DCA726CE0D9E}" destId="{0A100EE0-0737-4B0D-86AD-566B2EB3CA49}" srcOrd="0" destOrd="0" presId="urn:microsoft.com/office/officeart/2005/8/layout/hierarchy3"/>
    <dgm:cxn modelId="{D98EDFD4-8B6E-4612-8290-141BA2A7ED59}" type="presParOf" srcId="{1AAC7DA3-9E62-4E00-A08A-DCA726CE0D9E}" destId="{FEA6DE52-7971-4918-8CAC-EC460EB9F155}" srcOrd="1" destOrd="0" presId="urn:microsoft.com/office/officeart/2005/8/layout/hierarchy3"/>
    <dgm:cxn modelId="{01417941-6E4D-49F9-BAD4-2F2A2E365C8A}" type="presParOf" srcId="{1AAC7DA3-9E62-4E00-A08A-DCA726CE0D9E}" destId="{6EBD44F4-C64E-4D94-99F1-B2328C1A6169}" srcOrd="2" destOrd="0" presId="urn:microsoft.com/office/officeart/2005/8/layout/hierarchy3"/>
    <dgm:cxn modelId="{DA67694A-7459-43D5-9702-D70EC36E74F4}" type="presParOf" srcId="{1AAC7DA3-9E62-4E00-A08A-DCA726CE0D9E}" destId="{9EB0343D-79CC-48A9-B163-0A1BDB0EAB60}" srcOrd="3" destOrd="0" presId="urn:microsoft.com/office/officeart/2005/8/layout/hierarchy3"/>
    <dgm:cxn modelId="{5A38BDFF-C659-46A3-B32B-38198315A9F6}" type="presParOf" srcId="{5A40CE44-AFD1-4402-AFEC-9359D8CFD476}" destId="{6ACCDE1E-C023-4DFA-916A-9CA9D6BDE8E9}" srcOrd="2" destOrd="0" presId="urn:microsoft.com/office/officeart/2005/8/layout/hierarchy3"/>
    <dgm:cxn modelId="{CDA65538-DFE8-464F-827C-E81083DE9273}" type="presParOf" srcId="{6ACCDE1E-C023-4DFA-916A-9CA9D6BDE8E9}" destId="{292BAAD6-51A5-4288-9F04-54863B4A58EC}" srcOrd="0" destOrd="0" presId="urn:microsoft.com/office/officeart/2005/8/layout/hierarchy3"/>
    <dgm:cxn modelId="{B3C1DD3D-F2EA-4215-A2AC-6CB38BD53B5F}" type="presParOf" srcId="{292BAAD6-51A5-4288-9F04-54863B4A58EC}" destId="{16531E3E-FEAD-4DB4-908B-15E7DA2215DE}" srcOrd="0" destOrd="0" presId="urn:microsoft.com/office/officeart/2005/8/layout/hierarchy3"/>
    <dgm:cxn modelId="{CCC29C27-338C-4244-AC34-00576DB80C3B}" type="presParOf" srcId="{292BAAD6-51A5-4288-9F04-54863B4A58EC}" destId="{4C204FF8-E806-49B6-B9FD-62073B0655CA}" srcOrd="1" destOrd="0" presId="urn:microsoft.com/office/officeart/2005/8/layout/hierarchy3"/>
    <dgm:cxn modelId="{590B1ACC-9062-4C36-BC62-C564296613D4}" type="presParOf" srcId="{6ACCDE1E-C023-4DFA-916A-9CA9D6BDE8E9}" destId="{C8525134-BCCD-4983-A0F7-D053EFDEA5DD}" srcOrd="1" destOrd="0" presId="urn:microsoft.com/office/officeart/2005/8/layout/hierarchy3"/>
    <dgm:cxn modelId="{41CBED7A-712A-405D-9DAD-7263BE343FFB}" type="presParOf" srcId="{C8525134-BCCD-4983-A0F7-D053EFDEA5DD}" destId="{D1323A0B-8DCE-4997-B4A8-89032D6B2288}" srcOrd="0" destOrd="0" presId="urn:microsoft.com/office/officeart/2005/8/layout/hierarchy3"/>
    <dgm:cxn modelId="{A386B2AF-89F8-4D66-B26D-2DBDC4924A7A}" type="presParOf" srcId="{C8525134-BCCD-4983-A0F7-D053EFDEA5DD}" destId="{7AEB20AA-7844-4873-8E35-A051ED995C7D}" srcOrd="1" destOrd="0" presId="urn:microsoft.com/office/officeart/2005/8/layout/hierarchy3"/>
    <dgm:cxn modelId="{73044D3B-54E6-401E-81B9-715489BA9E14}" type="presParOf" srcId="{C8525134-BCCD-4983-A0F7-D053EFDEA5DD}" destId="{23BF962C-4CDF-470F-A3C4-EEC1F3631210}" srcOrd="2" destOrd="0" presId="urn:microsoft.com/office/officeart/2005/8/layout/hierarchy3"/>
    <dgm:cxn modelId="{8F15EC99-6756-4413-907F-7F0DD7832C4B}" type="presParOf" srcId="{C8525134-BCCD-4983-A0F7-D053EFDEA5DD}" destId="{51C0FBAB-CA5A-4CC1-B46F-30CB25CC0A26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0.02483</cdr:x>
      <cdr:y>0.84274</cdr:y>
    </cdr:from>
    <cdr:to>
      <cdr:x>0.02483</cdr:x>
      <cdr:y>0.92975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23979" y="1842293"/>
          <a:ext cx="0" cy="190215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rgbClr val="0070C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40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r">
              <a:defRPr sz="1200"/>
            </a:lvl1pPr>
          </a:lstStyle>
          <a:p>
            <a:fld id="{E48BCFB2-A8ED-412F-98D4-23235C03372E}" type="datetimeFigureOut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40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r">
              <a:defRPr sz="1200"/>
            </a:lvl1pPr>
          </a:lstStyle>
          <a:p>
            <a:fld id="{9A87ACEB-3B27-4FAC-AE79-DA60028D8A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2407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0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r">
              <a:defRPr sz="1200"/>
            </a:lvl1pPr>
          </a:lstStyle>
          <a:p>
            <a:fld id="{5E3AF430-ED5C-4812-B99B-63DC963F0731}" type="datetimeFigureOut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8" tIns="45548" rIns="91098" bIns="4554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3307"/>
            <a:ext cx="5447030" cy="3913615"/>
          </a:xfrm>
          <a:prstGeom prst="rect">
            <a:avLst/>
          </a:prstGeom>
        </p:spPr>
        <p:txBody>
          <a:bodyPr vert="horz" lIns="91098" tIns="45548" rIns="91098" bIns="4554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0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r">
              <a:defRPr sz="1200"/>
            </a:lvl1pPr>
          </a:lstStyle>
          <a:p>
            <a:fld id="{0A16DF37-574C-4CB0-B46A-FDF7CD5887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821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33388" y="1249363"/>
            <a:ext cx="6002337" cy="3376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9519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7300"/>
            <a:ext cx="6046788" cy="3400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622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7028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76739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определении основных подходов проекта закона нами были проанализированы мировые тенденции в системе здравоохранения и модели функционирующих систем.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слайде представлены показали экономики здравоохранения стран ОСЭР. Как вы видите, начиная с 1980 года идет значительный рост затрат на здравоохранение почти во всех странах ОСЭР.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Второй график -  это результаты актуарных расчетов, проведенных  специализированными институтами США, которые  также определили, что здравоохранение будет основным драйвером государственных обязательств по сравнению с другими социальными программами в течение последующих лет.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Мировые институты отмечают, что причинами такого роста являются рост неинфекционных заболеваний, ресурсоемкость системы здравоохранения за счет внедрения новых технологий, увеличение численности в целом населения, в том числе пожилого населения, и называют его глобальными вызовами. Расходы на здравоохранение в мире сейчас растут с учетом  этих вызовов.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Казахстан не является исключением, перед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нашей системой стоят такие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 вызовы.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F5DD-97E6-4C60-9669-66DA50A7BBF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97575" cy="33750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0106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7300"/>
            <a:ext cx="6046788" cy="3400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163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61758" y="1242417"/>
            <a:ext cx="4085273" cy="335452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F5DD-97E6-4C60-9669-66DA50A7BBF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C0FC-EF5C-45B5-B051-DAEC8D204C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9225-5F9E-4E40-B273-9AF797615A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6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86B4-B259-4C17-BFC9-DFB7DF589C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98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1922-1E5A-427D-A97C-A9EED1C198AE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318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425A-569D-498B-AF27-2101E14AE51C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23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067E-D886-4622-AD96-D3C5E866B2A7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3596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7241-D7F0-4178-8C3D-9B76AD642877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1657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07C22-A59C-4CC6-A73F-AA840CF2EBB0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4247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11DA-98FA-4574-9FE0-EE70525B65B1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333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F5DB-FFB0-463E-8436-DC1BFBDCDFA9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0113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896-874D-430D-886C-6C916221C83F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77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225D-E385-48F7-938A-38CE06E0E8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8926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6058-1B58-445C-815D-BA563C1E009E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0001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75C3-9219-4E3D-AC8E-14FE46086E94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1568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0F6-015E-4BA8-AA70-A96B96ACFBB6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788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3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E6E2-E32F-4ECB-A3A0-8BB4E1A25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95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949F-8C15-4909-98FF-70CE38F2C8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3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30DF-002E-46C4-BA66-27765CC9BA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8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BD8F-9252-4F4C-A740-39D739E55B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73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782E-225B-454F-9126-F9C1B51B0E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5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2969-3D94-4926-A307-9A9E12DC8D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7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5FC3-AA14-407D-946B-F1BF05F53E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85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EFDEE7-5072-4079-B8C4-9FC50AD033B6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930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et_812_1\Desktop\0123\18761-6-akmolinskaya_oblast_ot_r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5523" y="0"/>
            <a:ext cx="2888857" cy="162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99" t="6936" r="1951" b="18548"/>
          <a:stretch/>
        </p:blipFill>
        <p:spPr>
          <a:xfrm>
            <a:off x="7712091" y="4487617"/>
            <a:ext cx="4479909" cy="195507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Заголовок 2"/>
          <p:cNvSpPr>
            <a:spLocks noGrp="1"/>
          </p:cNvSpPr>
          <p:nvPr>
            <p:ph type="ctrTitle"/>
          </p:nvPr>
        </p:nvSpPr>
        <p:spPr>
          <a:xfrm>
            <a:off x="6307407" y="2541054"/>
            <a:ext cx="5749617" cy="2095909"/>
          </a:xfrm>
        </p:spPr>
        <p:txBody>
          <a:bodyPr anchor="t">
            <a:noAutofit/>
          </a:bodyPr>
          <a:lstStyle/>
          <a:p>
            <a:pPr algn="just"/>
            <a:r>
              <a:rPr lang="ru-RU" altLang="ru-RU" sz="2000" i="1" dirty="0">
                <a:cs typeface="Arial" panose="020B0604020202020204" pitchFamily="34" charset="0"/>
              </a:rPr>
              <a:t>Усиление финансовой устойчивости системы здравоохранения на основе принципа </a:t>
            </a:r>
            <a:r>
              <a:rPr lang="ru-RU" altLang="ru-RU" sz="2000" b="1" i="1" dirty="0">
                <a:cs typeface="Arial" panose="020B0604020202020204" pitchFamily="34" charset="0"/>
              </a:rPr>
              <a:t>СОЛИДАРНОЙ ОТВЕТСТВЕННОСТИ</a:t>
            </a:r>
            <a:r>
              <a:rPr lang="ru-RU" altLang="ru-RU" sz="2000" i="1" dirty="0">
                <a:cs typeface="Arial" panose="020B0604020202020204" pitchFamily="34" charset="0"/>
              </a:rPr>
              <a:t> государства, работодателей и граждан.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40799" y="1663791"/>
            <a:ext cx="66032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Шаг 80. 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ВНЕДРЕНИЕ ОБЯЗАТЕЛЬНОГО СОЦИАЛЬНОГО МЕДИЦИНСКОГО СТРАХОВАНИЯ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  <a:endParaRPr lang="ru-RU" sz="2400" dirty="0"/>
          </a:p>
        </p:txBody>
      </p:sp>
      <p:pic>
        <p:nvPicPr>
          <p:cNvPr id="1028" name="Picture 4" descr="C:\Users\inet_812_1\Desktop\0123\01 (1)-936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134"/>
          <a:stretch/>
        </p:blipFill>
        <p:spPr bwMode="auto">
          <a:xfrm>
            <a:off x="408179" y="1471188"/>
            <a:ext cx="5107718" cy="387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71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708" y="404664"/>
            <a:ext cx="1166461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    Второй </a:t>
            </a:r>
            <a:r>
              <a:rPr lang="ru-RU" sz="2600" b="1" dirty="0">
                <a:solidFill>
                  <a:srgbClr val="C00000"/>
                </a:solidFill>
              </a:rPr>
              <a:t>пакет </a:t>
            </a:r>
            <a:r>
              <a:rPr lang="ru-RU" sz="2600" b="1" dirty="0">
                <a:solidFill>
                  <a:srgbClr val="0000FF"/>
                </a:solidFill>
              </a:rPr>
              <a:t>медицинских услуг, предоставляемый в условиях ОСМС,</a:t>
            </a:r>
            <a:r>
              <a:rPr lang="ru-RU" sz="2600" b="1" dirty="0"/>
              <a:t> предназначен для застрахованных граждан и включает в себя: </a:t>
            </a:r>
            <a:endParaRPr lang="en-US" sz="2600" b="1" dirty="0" smtClean="0"/>
          </a:p>
          <a:p>
            <a:endParaRPr lang="ru-RU" sz="2400" b="1" dirty="0"/>
          </a:p>
          <a:p>
            <a:r>
              <a:rPr lang="ru-RU" sz="2400" b="1" dirty="0" smtClean="0"/>
              <a:t>* </a:t>
            </a:r>
            <a:r>
              <a:rPr lang="ru-RU" sz="2400" b="1" dirty="0" smtClean="0">
                <a:solidFill>
                  <a:srgbClr val="C00000"/>
                </a:solidFill>
              </a:rPr>
              <a:t>Амбулаторно-поликлиническая </a:t>
            </a:r>
            <a:r>
              <a:rPr lang="ru-RU" sz="2400" b="1" dirty="0">
                <a:solidFill>
                  <a:srgbClr val="C00000"/>
                </a:solidFill>
              </a:rPr>
              <a:t>помощь: </a:t>
            </a:r>
          </a:p>
          <a:p>
            <a:r>
              <a:rPr lang="ru-RU" sz="2400" b="1" dirty="0" smtClean="0"/>
              <a:t>* </a:t>
            </a:r>
            <a:r>
              <a:rPr lang="ru-RU" sz="2400" b="1" dirty="0">
                <a:solidFill>
                  <a:srgbClr val="C00000"/>
                </a:solidFill>
              </a:rPr>
              <a:t>Стационарная помощь </a:t>
            </a:r>
            <a:r>
              <a:rPr lang="ru-RU" sz="2400" b="1" dirty="0"/>
              <a:t>- </a:t>
            </a:r>
            <a:r>
              <a:rPr lang="ru-RU" sz="2400" b="1" i="1" dirty="0"/>
              <a:t>лечение в больницах в плановом </a:t>
            </a:r>
            <a:r>
              <a:rPr lang="ru-RU" sz="2400" b="1" i="1" dirty="0" smtClean="0"/>
              <a:t>порядке (включая реабилитацию); </a:t>
            </a:r>
            <a:endParaRPr lang="ru-RU" sz="2400" b="1" dirty="0"/>
          </a:p>
          <a:p>
            <a:r>
              <a:rPr lang="ru-RU" sz="2400" b="1" dirty="0"/>
              <a:t>*</a:t>
            </a:r>
            <a:r>
              <a:rPr lang="ru-RU" sz="2400" b="1" dirty="0" smtClean="0"/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Стационарозамещающая</a:t>
            </a:r>
            <a:r>
              <a:rPr lang="ru-RU" sz="2400" b="1" dirty="0">
                <a:solidFill>
                  <a:srgbClr val="C00000"/>
                </a:solidFill>
              </a:rPr>
              <a:t> помощь </a:t>
            </a:r>
            <a:r>
              <a:rPr lang="ru-RU" sz="2400" b="1" dirty="0"/>
              <a:t>- </a:t>
            </a:r>
            <a:r>
              <a:rPr lang="ru-RU" sz="2400" b="1" i="1" dirty="0"/>
              <a:t>лечение в дневных стационарах; </a:t>
            </a:r>
            <a:endParaRPr lang="ru-RU" sz="2400" b="1" dirty="0"/>
          </a:p>
          <a:p>
            <a:r>
              <a:rPr lang="ru-RU" sz="2400" b="1" dirty="0" smtClean="0"/>
              <a:t>* </a:t>
            </a:r>
            <a:r>
              <a:rPr lang="ru-RU" sz="2400" b="1" dirty="0" smtClean="0">
                <a:solidFill>
                  <a:srgbClr val="C00000"/>
                </a:solidFill>
              </a:rPr>
              <a:t>Высокотехнологичные </a:t>
            </a:r>
            <a:r>
              <a:rPr lang="ru-RU" sz="2400" b="1" dirty="0">
                <a:solidFill>
                  <a:srgbClr val="C00000"/>
                </a:solidFill>
              </a:rPr>
              <a:t>медицинские услуги</a:t>
            </a:r>
            <a:r>
              <a:rPr lang="ru-RU" sz="2400" b="1" dirty="0"/>
              <a:t> - </a:t>
            </a:r>
            <a:r>
              <a:rPr lang="ru-RU" sz="2400" b="1" i="1" dirty="0"/>
              <a:t>медицинская помощь, выполняемая с применением сложных и уникальных медицинских технологий; </a:t>
            </a:r>
            <a:endParaRPr lang="en-US" sz="2400" b="1" i="1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</a:rPr>
              <a:t>Сестринский уход на дому и паллиативная помощь;</a:t>
            </a:r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sz="2400" b="1" dirty="0"/>
              <a:t>*</a:t>
            </a:r>
            <a:r>
              <a:rPr lang="ru-RU" sz="2400" b="1" dirty="0" smtClean="0"/>
              <a:t> </a:t>
            </a:r>
            <a:r>
              <a:rPr lang="ru-RU" sz="2400" b="1" dirty="0">
                <a:solidFill>
                  <a:srgbClr val="C00000"/>
                </a:solidFill>
              </a:rPr>
              <a:t>Лекарственное обеспечение </a:t>
            </a:r>
            <a:r>
              <a:rPr lang="ru-RU" sz="2400" b="1" dirty="0"/>
              <a:t>- </a:t>
            </a:r>
            <a:r>
              <a:rPr lang="ru-RU" sz="2400" b="1" i="1" dirty="0"/>
              <a:t>при оказании амбулаторно-поликлинической помощи. </a:t>
            </a:r>
            <a:endParaRPr lang="ru-RU" sz="2400" b="1" dirty="0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44286" y="6500834"/>
            <a:ext cx="947961" cy="30943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25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46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280618" y="6356382"/>
            <a:ext cx="758982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11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360" y="-27384"/>
            <a:ext cx="11425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2800" b="1" spc="-50" dirty="0" smtClean="0">
                <a:solidFill>
                  <a:srgbClr val="C00000"/>
                </a:solidFill>
              </a:rPr>
              <a:t>Лица за которых уплату взносов осуществляет государство (по проекту ЗРК)</a:t>
            </a:r>
            <a:endParaRPr lang="ru-RU" sz="2800" b="1" spc="-50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6"/>
          <p:cNvGrpSpPr/>
          <p:nvPr/>
        </p:nvGrpSpPr>
        <p:grpSpPr>
          <a:xfrm>
            <a:off x="533249" y="833124"/>
            <a:ext cx="10817154" cy="5705820"/>
            <a:chOff x="2239065" y="1464800"/>
            <a:chExt cx="9587175" cy="4929463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239065" y="1464800"/>
              <a:ext cx="9587175" cy="4929463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lgDashDotDot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sz="1000" kern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" name="Объект 2"/>
            <p:cNvSpPr txBox="1">
              <a:spLocks/>
            </p:cNvSpPr>
            <p:nvPr/>
          </p:nvSpPr>
          <p:spPr bwMode="auto">
            <a:xfrm>
              <a:off x="2301778" y="1513935"/>
              <a:ext cx="9517506" cy="4762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/>
            <a:lstStyle>
              <a:lvl1pPr marL="214313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185738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17780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185738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185738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1) дети;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2) лица, зарегистрированные в качестве безработных;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3) неработающие беременные женщины;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4) неработающие лица, фактически воспитывающие ребенка (детей) до достижения им (ими) возраста трех лет;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5) лица, находящиеся в отпусках в связи с рождением ребенка (детей), усыновлением (удочерением) новорожденного ребенка (детей), по уходу за ребенком (детьми) до достижения им (ими) возраста трех лет;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6) </a:t>
              </a:r>
              <a:r>
                <a:rPr lang="kk-KZ" sz="1600" dirty="0">
                  <a:latin typeface="Arial Narrow" panose="020B0606020202030204" pitchFamily="34" charset="0"/>
                </a:rPr>
                <a:t>неработающие </a:t>
              </a:r>
              <a:r>
                <a:rPr lang="x-none" sz="1600" dirty="0">
                  <a:latin typeface="Arial Narrow" panose="020B0606020202030204" pitchFamily="34" charset="0"/>
                </a:rPr>
                <a:t>лица, осуществляющие уход за ребенком инвалидом в возрасте до 18 лет;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7) получатели пенсионных выплат, в том числе инвалиды и участники Великой Отечественной войны;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8) лица, отбывающие наказание по приговору суда в учреждениях уголовно-исполнительной (пенитенциарной) системы (за исключением учреждений минимальной безопасности);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9) лица, содержащиеся </a:t>
              </a:r>
              <a:r>
                <a:rPr lang="ru-RU" sz="1600" dirty="0">
                  <a:latin typeface="Arial Narrow" panose="020B0606020202030204" pitchFamily="34" charset="0"/>
                </a:rPr>
                <a:t>в </a:t>
              </a:r>
              <a:r>
                <a:rPr lang="x-none" sz="1600" dirty="0">
                  <a:latin typeface="Arial Narrow" panose="020B0606020202030204" pitchFamily="34" charset="0"/>
                </a:rPr>
                <a:t>следственных изоляторах;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10) неработающие оралманы;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11) многодетные матери, награжденные подвесками «Алтын алқа», «Күміс алқа» или получившие ранее звание «Мать-героиня», а также награжденные орденами «Материнская слава» I и II степени;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12) инвалиды;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13) лица, обучающиеся по очной форме обучения в организациях среднего, технического и профессионального, послесреднего, высшего образования, а также послевузовского образования;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14) лица, завершившие обучение по очной форме обучения в организациях среднего, технического и профессионального, </a:t>
              </a:r>
              <a:r>
                <a:rPr lang="ru-RU" sz="1600" dirty="0">
                  <a:latin typeface="Arial Narrow" panose="020B0606020202030204" pitchFamily="34" charset="0"/>
                </a:rPr>
                <a:t/>
              </a:r>
              <a:br>
                <a:rPr lang="ru-RU" sz="1600" dirty="0">
                  <a:latin typeface="Arial Narrow" panose="020B0606020202030204" pitchFamily="34" charset="0"/>
                </a:rPr>
              </a:br>
              <a:r>
                <a:rPr lang="x-none" sz="1600" dirty="0">
                  <a:latin typeface="Arial Narrow" panose="020B0606020202030204" pitchFamily="34" charset="0"/>
                </a:rPr>
                <a:t>послесреднего, высшего образования, а также послевузовского образования в течение </a:t>
              </a:r>
              <a:r>
                <a:rPr lang="ru-RU" sz="1600" dirty="0">
                  <a:latin typeface="Arial Narrow" panose="020B0606020202030204" pitchFamily="34" charset="0"/>
                </a:rPr>
                <a:t>трех</a:t>
              </a:r>
              <a:r>
                <a:rPr lang="x-none" sz="1600" dirty="0">
                  <a:latin typeface="Arial Narrow" panose="020B0606020202030204" pitchFamily="34" charset="0"/>
                </a:rPr>
                <a:t> календарных месяцев, следующих за месяцем, в котором завершено обучение.</a:t>
              </a:r>
              <a:endParaRPr lang="ru-RU" sz="1600" dirty="0">
                <a:effectLst/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443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330" y="61098"/>
            <a:ext cx="1117899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5080"/>
            <a:r>
              <a:rPr lang="ru-RU" sz="3200" spc="-50" dirty="0">
                <a:solidFill>
                  <a:srgbClr val="C00000"/>
                </a:solidFill>
                <a:latin typeface="Calibri" panose="020F0502020204030204" pitchFamily="34" charset="0"/>
              </a:rPr>
              <a:t>Обеспечение финансов</a:t>
            </a:r>
            <a:r>
              <a:rPr lang="en-GB" sz="3200" spc="-50" dirty="0">
                <a:solidFill>
                  <a:srgbClr val="C00000"/>
                </a:solidFill>
                <a:latin typeface="Calibri" panose="020F0502020204030204" pitchFamily="34" charset="0"/>
              </a:rPr>
              <a:t>o</a:t>
            </a:r>
            <a:r>
              <a:rPr lang="ru-RU" sz="3200" spc="-50" dirty="0">
                <a:solidFill>
                  <a:srgbClr val="C00000"/>
                </a:solidFill>
                <a:latin typeface="Calibri" panose="020F0502020204030204" pitchFamily="34" charset="0"/>
              </a:rPr>
              <a:t>й устойчивости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4526" y="1293061"/>
            <a:ext cx="11770599" cy="4202176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</a:pPr>
            <a:r>
              <a:rPr lang="ru-RU" dirty="0" smtClean="0">
                <a:cs typeface="Calibri" pitchFamily="34" charset="0"/>
              </a:rPr>
              <a:t>1. </a:t>
            </a:r>
            <a:r>
              <a:rPr lang="ru-RU" b="1" dirty="0" smtClean="0">
                <a:solidFill>
                  <a:srgbClr val="0070C0"/>
                </a:solidFill>
                <a:cs typeface="Calibri" pitchFamily="34" charset="0"/>
              </a:rPr>
              <a:t>В </a:t>
            </a:r>
            <a:r>
              <a:rPr lang="ru-RU" b="1" dirty="0">
                <a:solidFill>
                  <a:srgbClr val="0070C0"/>
                </a:solidFill>
                <a:cs typeface="Calibri" pitchFamily="34" charset="0"/>
              </a:rPr>
              <a:t>рамках ОСМС для обеспечения финансовой устойчивости </a:t>
            </a:r>
            <a:r>
              <a:rPr lang="ru-RU" b="1" dirty="0" smtClean="0">
                <a:solidFill>
                  <a:srgbClr val="0070C0"/>
                </a:solidFill>
                <a:cs typeface="Calibri" pitchFamily="34" charset="0"/>
              </a:rPr>
              <a:t>предусматривается:</a:t>
            </a:r>
            <a:endParaRPr lang="ru-RU" b="1" dirty="0">
              <a:solidFill>
                <a:srgbClr val="0070C0"/>
              </a:solidFill>
              <a:cs typeface="Calibri" pitchFamily="34" charset="0"/>
            </a:endParaRPr>
          </a:p>
          <a:p>
            <a:pPr marL="269875" indent="93663" algn="just"/>
            <a:r>
              <a:rPr lang="ru-RU" b="1" dirty="0">
                <a:cs typeface="Calibri" pitchFamily="34" charset="0"/>
              </a:rPr>
              <a:t> а) взносы государства будут осуществляться </a:t>
            </a:r>
            <a:r>
              <a:rPr lang="ru-RU" b="1" dirty="0"/>
              <a:t>от  </a:t>
            </a:r>
            <a:r>
              <a:rPr lang="ru-RU" b="1" dirty="0" smtClean="0"/>
              <a:t>о</a:t>
            </a:r>
            <a:r>
              <a:rPr lang="ru-RU" b="1" dirty="0" smtClean="0">
                <a:cs typeface="Calibri" pitchFamily="34" charset="0"/>
              </a:rPr>
              <a:t>фициальной </a:t>
            </a:r>
            <a:r>
              <a:rPr lang="ru-RU" b="1" dirty="0">
                <a:cs typeface="Calibri" pitchFamily="34" charset="0"/>
              </a:rPr>
              <a:t>средней зарплаты позапрошлого года (т.е. для 2017 года берётся показатель 2015 г.). Они дают возможность компенсировать государством потерь системы ОСМС в случаях экономического </a:t>
            </a:r>
            <a:r>
              <a:rPr lang="ru-RU" b="1" dirty="0" smtClean="0">
                <a:cs typeface="Calibri" pitchFamily="34" charset="0"/>
              </a:rPr>
              <a:t>спада.</a:t>
            </a:r>
            <a:endParaRPr lang="ru-RU" b="1" dirty="0">
              <a:cs typeface="Calibri" pitchFamily="34" charset="0"/>
            </a:endParaRPr>
          </a:p>
          <a:p>
            <a:pPr marL="269875" indent="93663" algn="just"/>
            <a:endParaRPr lang="ru-RU" b="1" dirty="0">
              <a:cs typeface="Calibri" pitchFamily="34" charset="0"/>
            </a:endParaRPr>
          </a:p>
          <a:p>
            <a:pPr marL="269875" indent="93663" algn="just"/>
            <a:r>
              <a:rPr lang="ru-RU" b="1" dirty="0">
                <a:cs typeface="Calibri" pitchFamily="34" charset="0"/>
              </a:rPr>
              <a:t>б) инвестирование на стандартный набор финансовых инструментов через Национальный банк;</a:t>
            </a:r>
          </a:p>
          <a:p>
            <a:pPr marL="269875" indent="93663"/>
            <a:endParaRPr lang="ru-RU" b="1" dirty="0">
              <a:cs typeface="Calibri" pitchFamily="34" charset="0"/>
            </a:endParaRPr>
          </a:p>
          <a:p>
            <a:pPr marL="269875" lvl="0" indent="9366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tabLst>
                <a:tab pos="-13970" algn="l"/>
              </a:tabLst>
            </a:pPr>
            <a:r>
              <a:rPr lang="ru-RU" b="1" dirty="0">
                <a:cs typeface="Calibri" pitchFamily="34" charset="0"/>
              </a:rPr>
              <a:t> в) предлагается формировать следующие резервы:</a:t>
            </a:r>
          </a:p>
          <a:p>
            <a:pPr marL="539750" lvl="1" indent="-17621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cs typeface="Calibri" pitchFamily="34" charset="0"/>
              </a:rPr>
              <a:t>ежемесячный неинвестируемый неснижаемый остаток в объеме </a:t>
            </a:r>
            <a:r>
              <a:rPr lang="ru-RU" b="1" dirty="0" smtClean="0">
                <a:solidFill>
                  <a:srgbClr val="C00000"/>
                </a:solidFill>
                <a:cs typeface="Calibri" pitchFamily="34" charset="0"/>
              </a:rPr>
              <a:t>не менее 50 </a:t>
            </a:r>
            <a:r>
              <a:rPr lang="ru-RU" b="1" dirty="0">
                <a:solidFill>
                  <a:srgbClr val="C00000"/>
                </a:solidFill>
                <a:cs typeface="Calibri" pitchFamily="34" charset="0"/>
              </a:rPr>
              <a:t>млрд.тенге;</a:t>
            </a:r>
          </a:p>
          <a:p>
            <a:pPr marL="539750" lvl="1" indent="-17621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  <a:cs typeface="Calibri" pitchFamily="34" charset="0"/>
              </a:rPr>
              <a:t>резервы на покрытие непредвиденных расходов в размере 3% от объема взносов и отчислений в Фонд </a:t>
            </a:r>
            <a:r>
              <a:rPr lang="ru-RU" b="1" dirty="0" smtClean="0">
                <a:solidFill>
                  <a:srgbClr val="0070C0"/>
                </a:solidFill>
                <a:cs typeface="Calibri" pitchFamily="34" charset="0"/>
              </a:rPr>
              <a:t>СМС;</a:t>
            </a:r>
            <a:endParaRPr lang="ru-RU" b="1" dirty="0">
              <a:solidFill>
                <a:srgbClr val="0070C0"/>
              </a:solidFill>
              <a:cs typeface="Calibri" pitchFamily="34" charset="0"/>
            </a:endParaRPr>
          </a:p>
          <a:p>
            <a:pPr marL="539750" lvl="1" indent="-17621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b="1" dirty="0" smtClean="0">
                <a:cs typeface="Calibri" pitchFamily="34" charset="0"/>
              </a:rPr>
              <a:t>оборотные средства </a:t>
            </a:r>
            <a:r>
              <a:rPr lang="ru-RU" b="1" dirty="0">
                <a:cs typeface="Calibri" pitchFamily="34" charset="0"/>
              </a:rPr>
              <a:t>для покрытия ежемесячных счет-фактур, представленных за текущий месяц, после 25-го числа, а также в случаях превышения объема представленных услуг  по сравнению с </a:t>
            </a:r>
            <a:r>
              <a:rPr lang="ru-RU" b="1" dirty="0" smtClean="0">
                <a:cs typeface="Calibri" pitchFamily="34" charset="0"/>
              </a:rPr>
              <a:t>объемом</a:t>
            </a:r>
            <a:r>
              <a:rPr lang="ru-RU" b="1" dirty="0">
                <a:cs typeface="Calibri" pitchFamily="34" charset="0"/>
              </a:rPr>
              <a:t>, указанном в договоре.</a:t>
            </a:r>
          </a:p>
          <a:p>
            <a:pPr marL="180975" lvl="1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</a:pPr>
            <a:endParaRPr lang="ru-RU" b="1" i="1" dirty="0">
              <a:cs typeface="Calibr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325376" y="6384772"/>
            <a:ext cx="7620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12</a:t>
            </a:fld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04525" y="71840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6018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330" y="61098"/>
            <a:ext cx="1117899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5080" algn="l"/>
            <a:r>
              <a:rPr lang="ru-RU" sz="3200" spc="-5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Качество медицинских услуг обеспечивается </a:t>
            </a:r>
            <a:endParaRPr lang="ru-RU" sz="3200" spc="-5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4526" y="714356"/>
            <a:ext cx="11770599" cy="6202595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marL="342900" indent="-342900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Совершенствованием  стандартов в области здравоохранения, клинических протоколов и алгоритмов по организации оказания медицинской помощи;</a:t>
            </a:r>
          </a:p>
          <a:p>
            <a:pPr marL="342900" indent="-342900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Аккредитацией медицинских организаций;</a:t>
            </a:r>
          </a:p>
          <a:p>
            <a:pPr marL="342900" indent="-342900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Внутренней экспертизой качества медицинских услуг;</a:t>
            </a:r>
          </a:p>
          <a:p>
            <a:pPr marL="342900" indent="-342900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Дополнительным образованием  мед. работников</a:t>
            </a:r>
          </a:p>
          <a:p>
            <a:pPr marL="342900" indent="-342900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Здоровой конкуренцией среди 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и частных медицинских организаций;</a:t>
            </a:r>
          </a:p>
          <a:p>
            <a:pPr marL="342900" indent="-342900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Государственным контролем  в сфере оказания медицинских услуг;</a:t>
            </a:r>
          </a:p>
          <a:p>
            <a:pPr marL="342900" indent="-342900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AutoNum type="arabicPeriod"/>
            </a:pPr>
            <a:endParaRPr lang="ru-RU" b="1" dirty="0">
              <a:cs typeface="Calibri" pitchFamily="34" charset="0"/>
            </a:endParaRPr>
          </a:p>
          <a:p>
            <a:pPr marL="269875" indent="93663" algn="just"/>
            <a:endParaRPr lang="ru-RU" b="1" dirty="0">
              <a:cs typeface="Calibri" pitchFamily="34" charset="0"/>
            </a:endParaRPr>
          </a:p>
          <a:p>
            <a:pPr marL="269875" indent="93663" algn="just"/>
            <a:endParaRPr lang="ru-RU" b="1" dirty="0">
              <a:cs typeface="Calibri" pitchFamily="34" charset="0"/>
            </a:endParaRPr>
          </a:p>
          <a:p>
            <a:pPr marL="180975" lvl="1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</a:pPr>
            <a:endParaRPr lang="ru-RU" b="1" i="1" dirty="0">
              <a:cs typeface="Calibr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325376" y="6384772"/>
            <a:ext cx="7620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13</a:t>
            </a:fld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04525" y="71840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6018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330" y="285728"/>
            <a:ext cx="11178995" cy="135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5080"/>
            <a:r>
              <a:rPr lang="ru-RU" sz="3200" spc="-5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При ОСМС предусмотрена ли передача накопившихся средств родственникам при смерти плательщика</a:t>
            </a:r>
            <a:endParaRPr lang="ru-RU" sz="3200" spc="-5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4526" y="2000241"/>
            <a:ext cx="11770599" cy="3340145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Нет, не предусмотрено, социальное медицинское страхование не является накопительной системой. Вне зависимости от суммы взносов каждого плательщика, все категории населения будут иметь одинаковый доступ к медицинским услугам.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269875" indent="93663" algn="just"/>
            <a:endParaRPr lang="ru-RU" b="1" dirty="0">
              <a:cs typeface="Calibri" pitchFamily="34" charset="0"/>
            </a:endParaRPr>
          </a:p>
          <a:p>
            <a:pPr marL="269875" indent="93663" algn="just"/>
            <a:endParaRPr lang="ru-RU" b="1" dirty="0">
              <a:cs typeface="Calibri" pitchFamily="34" charset="0"/>
            </a:endParaRPr>
          </a:p>
          <a:p>
            <a:pPr marL="180975" lvl="1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</a:pPr>
            <a:endParaRPr lang="ru-RU" b="1" i="1" dirty="0">
              <a:cs typeface="Calibr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325376" y="6384772"/>
            <a:ext cx="7620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14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18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67" y="1556792"/>
            <a:ext cx="97930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І.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ПОЧЕМУ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КАЗАХСТАНЕ</a:t>
            </a:r>
          </a:p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ВЫБРАЛИ ОБЯЗАТЕЛЬНОЕ СОЦИАЛЬНОЕ МЕДИЦИНСКОЕ СТРАХОВАНИЕ?</a:t>
            </a:r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44286" y="6500834"/>
            <a:ext cx="947961" cy="30943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14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265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Century Gothic" panose="020B0502020202020204" pitchFamily="34" charset="0"/>
              </a:rPr>
              <a:t>глобальные вызовы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5738" indent="-185738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Увеличение численности пожилого населения</a:t>
            </a:r>
          </a:p>
          <a:p>
            <a:pPr marL="185738" indent="-185738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Рост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неинфекционных заболеваний</a:t>
            </a:r>
          </a:p>
          <a:p>
            <a:pPr marL="185738" indent="-185738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Ресурсоемкость системы здравоохранения за счет внедрения новых технологий </a:t>
            </a:r>
          </a:p>
          <a:p>
            <a:pPr algn="just">
              <a:spcAft>
                <a:spcPts val="60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Расходы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здравоохранение в мире сейчас растут с учетом этих вызовов. 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Ускорение темпов роста (2000-2005 гг.)  в среднем </a:t>
            </a: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330 млрд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долларов  США в год.</a:t>
            </a:r>
          </a:p>
          <a:p>
            <a:pPr algn="just">
              <a:spcAft>
                <a:spcPts val="600"/>
              </a:spcAft>
            </a:pPr>
            <a:endParaRPr lang="ru-RU" sz="28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44286" y="6500834"/>
            <a:ext cx="947961" cy="30943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15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44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Ключевые проблемы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Неудовлетворенность населения качеством медицинской помощью;</a:t>
            </a:r>
          </a:p>
          <a:p>
            <a:r>
              <a:rPr lang="ru-RU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Неравномерная </a:t>
            </a:r>
            <a:r>
              <a:rPr lang="ru-RU" b="1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доступность населения к медицинской помощи </a:t>
            </a:r>
            <a:r>
              <a:rPr lang="ru-RU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b="1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финансирование из местного бюджета осуществляется в зависимости от их возможностей</a:t>
            </a:r>
            <a:r>
              <a:rPr lang="ru-RU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разница </a:t>
            </a:r>
            <a:r>
              <a:rPr lang="ru-RU" b="1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составляет до 2 </a:t>
            </a:r>
            <a:r>
              <a:rPr lang="ru-RU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раз.</a:t>
            </a:r>
          </a:p>
          <a:p>
            <a:endParaRPr lang="ru-RU" b="1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ru-RU" b="1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44286" y="6500834"/>
            <a:ext cx="947961" cy="30943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16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94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218" y="-22551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Ключевые проблемы системы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62528" y="6459889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18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87755" y="1754719"/>
            <a:ext cx="0" cy="50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8"/>
          <p:cNvGrpSpPr/>
          <p:nvPr/>
        </p:nvGrpSpPr>
        <p:grpSpPr>
          <a:xfrm>
            <a:off x="152639" y="927473"/>
            <a:ext cx="6948000" cy="917351"/>
            <a:chOff x="502920" y="50824"/>
            <a:chExt cx="7040880" cy="442800"/>
          </a:xfrm>
          <a:solidFill>
            <a:schemeClr val="bg2">
              <a:lumMod val="50000"/>
            </a:schemeClr>
          </a:soli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02920" y="50824"/>
              <a:ext cx="7040880" cy="4428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524536" y="72440"/>
              <a:ext cx="6997648" cy="3995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129" tIns="0" rIns="266129" bIns="0" numCol="1" spcCol="1270" anchor="ctr" anchorCtr="0">
              <a:noAutofit/>
            </a:bodyPr>
            <a:lstStyle/>
            <a:p>
              <a:pPr marR="0" lvl="0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tabLst/>
                <a:defRPr/>
              </a:pPr>
              <a:r>
                <a:rPr kumimoji="0" lang="ru-RU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Низкий уровень финансирования здравоохранения</a:t>
              </a:r>
              <a:endPara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61981" y="2840833"/>
            <a:ext cx="31417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Бремя обеспечения охраны здоровья лежит только на государстве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9812489" y="1989746"/>
            <a:ext cx="2177451" cy="4319574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ЗА ПОСЛЕДНИЕ 10 ЛЕТ:</a:t>
            </a:r>
          </a:p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объемы финансирования из госбюджета в систему выросли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itchFamily="34" charset="0"/>
              </a:rPr>
              <a:t>в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</a:rPr>
              <a:t>6,3 раза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</a:rPr>
              <a:t>;</a:t>
            </a:r>
          </a:p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расходы на душу населения с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itchFamily="34" charset="0"/>
              </a:rPr>
              <a:t>8,7 тыс.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тенге в 2004 году до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</a:rPr>
              <a:t>4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</a:rPr>
              <a:t>9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</a:rPr>
              <a:t> тыс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</a:rPr>
              <a:t>. тенге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в 201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5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 году</a:t>
            </a:r>
          </a:p>
        </p:txBody>
      </p:sp>
      <p:grpSp>
        <p:nvGrpSpPr>
          <p:cNvPr id="4" name="Группа 17"/>
          <p:cNvGrpSpPr/>
          <p:nvPr/>
        </p:nvGrpSpPr>
        <p:grpSpPr>
          <a:xfrm>
            <a:off x="4366065" y="2352066"/>
            <a:ext cx="5154499" cy="3361669"/>
            <a:chOff x="4332103" y="1866107"/>
            <a:chExt cx="5154497" cy="2523577"/>
          </a:xfrm>
        </p:grpSpPr>
        <p:graphicFrame>
          <p:nvGraphicFramePr>
            <p:cNvPr id="19" name="Диаграмма 18"/>
            <p:cNvGraphicFramePr>
              <a:graphicFrameLocks/>
            </p:cNvGraphicFramePr>
            <p:nvPr>
              <p:extLst/>
            </p:nvPr>
          </p:nvGraphicFramePr>
          <p:xfrm>
            <a:off x="4438668" y="1866107"/>
            <a:ext cx="4993740" cy="21860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0" name="Прямая соединительная линия 19"/>
            <p:cNvCxnSpPr/>
            <p:nvPr/>
          </p:nvCxnSpPr>
          <p:spPr>
            <a:xfrm>
              <a:off x="5000779" y="3628760"/>
              <a:ext cx="3021" cy="269855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850466" y="3422815"/>
              <a:ext cx="0" cy="49707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5432580" y="3545274"/>
              <a:ext cx="2424" cy="374619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287712" y="3319912"/>
              <a:ext cx="3021" cy="59168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6719512" y="3191933"/>
              <a:ext cx="1" cy="70668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8011377" y="2749287"/>
              <a:ext cx="0" cy="1117697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7148292" y="3026968"/>
              <a:ext cx="0" cy="89966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7568773" y="2909074"/>
              <a:ext cx="0" cy="95000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426274" y="2604638"/>
              <a:ext cx="0" cy="130696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8866277" y="2538452"/>
              <a:ext cx="0" cy="1381441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9280998" y="2538452"/>
              <a:ext cx="0" cy="137314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332103" y="3732583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2004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8830" y="3740799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2005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32936" y="3740799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2006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64519" y="3732124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2007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86674" y="3732124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2008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518348" y="3732124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2009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43622" y="3740799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2010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49593" y="3740026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2011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97217" y="3732124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2012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221184" y="3735118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2013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668806" y="3748493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2014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028009" y="3732124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2015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4812530" y="3421022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187 149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4368712" y="3477254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131 209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5241309" y="3355045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231 062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5672575" y="3229281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310 959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107913" y="3141199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377 482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6530028" y="3012017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460 203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6945575" y="284865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562 823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7375760" y="2757727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631 059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7806812" y="2563292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735 160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8205492" y="241017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824 310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8654523" y="2357523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869 7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25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9068942" y="233098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867 8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36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379398" y="4014956"/>
              <a:ext cx="360000" cy="13245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8 740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4812530" y="4012252"/>
              <a:ext cx="360000" cy="13245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12 298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247813" y="4012252"/>
              <a:ext cx="360000" cy="135829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15 184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5681031" y="4012362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20 16</a:t>
              </a:r>
              <a:r>
                <a:rPr kumimoji="0" lang="kk-KZ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9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6117337" y="4010609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21 251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6545167" y="4012165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28 966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6970890" y="4011738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34 248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7393810" y="4012167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38 131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7828817" y="4012940"/>
              <a:ext cx="360000" cy="141855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43 795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8272764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49 058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8696132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49 93</a:t>
              </a:r>
              <a:r>
                <a:rPr kumimoji="0" lang="kk-KZ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9126600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49 111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37983" y="2378795"/>
              <a:ext cx="856688" cy="1848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Всего</a:t>
              </a:r>
              <a:r>
                <a:rPr kumimoji="0" lang="kk-KZ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, 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млн.тенге</a:t>
              </a:r>
              <a:endPara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930493" y="4227952"/>
              <a:ext cx="1637214" cy="1617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Расходы на 1 жителя, тенге</a:t>
              </a:r>
              <a:endPara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37148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47715" y="968502"/>
            <a:ext cx="9922695" cy="830997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      </a:t>
            </a:r>
            <a:r>
              <a:rPr lang="ru-RU" sz="2400" b="1" dirty="0" smtClean="0">
                <a:solidFill>
                  <a:srgbClr val="C00000"/>
                </a:solidFill>
              </a:rPr>
              <a:t>Значительный </a:t>
            </a:r>
            <a:r>
              <a:rPr lang="ru-RU" sz="2400" b="1" dirty="0">
                <a:solidFill>
                  <a:srgbClr val="C00000"/>
                </a:solidFill>
              </a:rPr>
              <a:t>рост затрат на </a:t>
            </a:r>
            <a:r>
              <a:rPr lang="ru-RU" sz="2400" b="1" dirty="0" smtClean="0">
                <a:solidFill>
                  <a:srgbClr val="C00000"/>
                </a:solidFill>
              </a:rPr>
              <a:t>здравоохранение в </a:t>
            </a:r>
            <a:r>
              <a:rPr lang="ru-RU" sz="2400" b="1" dirty="0">
                <a:solidFill>
                  <a:srgbClr val="C00000"/>
                </a:solidFill>
              </a:rPr>
              <a:t>странах </a:t>
            </a:r>
            <a:r>
              <a:rPr lang="ru-RU" sz="2400" b="1" dirty="0" smtClean="0">
                <a:solidFill>
                  <a:srgbClr val="C00000"/>
                </a:solidFill>
              </a:rPr>
              <a:t>ОЭСР- </a:t>
            </a:r>
            <a:r>
              <a:rPr lang="ru-RU" sz="2400" b="1" dirty="0" smtClean="0">
                <a:solidFill>
                  <a:srgbClr val="002060"/>
                </a:solidFill>
              </a:rPr>
              <a:t>от 3000</a:t>
            </a:r>
            <a:r>
              <a:rPr lang="en-US" sz="2400" b="1" dirty="0" smtClean="0">
                <a:solidFill>
                  <a:srgbClr val="002060"/>
                </a:solidFill>
              </a:rPr>
              <a:t>$ </a:t>
            </a:r>
            <a:r>
              <a:rPr lang="ru-RU" sz="2400" b="1" dirty="0" smtClean="0">
                <a:solidFill>
                  <a:srgbClr val="C00000"/>
                </a:solidFill>
              </a:rPr>
              <a:t>и больше на одного жителя в год, в США – около </a:t>
            </a:r>
            <a:r>
              <a:rPr lang="ru-RU" sz="2400" b="1" dirty="0" smtClean="0">
                <a:solidFill>
                  <a:srgbClr val="002060"/>
                </a:solidFill>
              </a:rPr>
              <a:t>9000</a:t>
            </a:r>
            <a:r>
              <a:rPr lang="en-US" sz="2400" b="1" dirty="0" smtClean="0">
                <a:solidFill>
                  <a:srgbClr val="002060"/>
                </a:solidFill>
              </a:rPr>
              <a:t>$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64145" y="6492878"/>
            <a:ext cx="2844800" cy="365125"/>
          </a:xfrm>
        </p:spPr>
        <p:txBody>
          <a:bodyPr/>
          <a:lstStyle/>
          <a:p>
            <a:fld id="{65840C0B-A2B9-476C-8CE5-55CFCAFA0476}" type="slidenum">
              <a:rPr lang="ru-RU" smtClean="0"/>
              <a:pPr/>
              <a:t>19</a:t>
            </a:fld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1936770"/>
              </p:ext>
            </p:extLst>
          </p:nvPr>
        </p:nvGraphicFramePr>
        <p:xfrm>
          <a:off x="488858" y="3704962"/>
          <a:ext cx="11322183" cy="315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2589697" y="5012961"/>
            <a:ext cx="443201" cy="19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4,6%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1888528" y="5127399"/>
            <a:ext cx="443201" cy="19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4,1%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4204993" y="4827862"/>
            <a:ext cx="443201" cy="19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6,7%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651037" y="4917183"/>
            <a:ext cx="443201" cy="19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6,2%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3032898" y="4917709"/>
            <a:ext cx="444831" cy="19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6,2%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556789" y="4852394"/>
            <a:ext cx="443201" cy="19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6,8%</a:t>
            </a: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4847862" y="4852395"/>
            <a:ext cx="443201" cy="14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6,7%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6661246" y="4755021"/>
            <a:ext cx="443201" cy="19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7,7%</a:t>
            </a: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5999989" y="4798688"/>
            <a:ext cx="444832" cy="19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7,2%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7824193" y="4614203"/>
            <a:ext cx="443201" cy="19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9,3%</a:t>
            </a: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7184166" y="4641411"/>
            <a:ext cx="443201" cy="19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9,1%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9072332" y="4444667"/>
            <a:ext cx="443201" cy="19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10,9%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8494101" y="4471973"/>
            <a:ext cx="443201" cy="19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10,4%</a:t>
            </a: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10305609" y="4363843"/>
            <a:ext cx="443201" cy="19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11,3%</a:t>
            </a: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9673805" y="4363843"/>
            <a:ext cx="443201" cy="19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11,2%</a:t>
            </a: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10748810" y="3704962"/>
            <a:ext cx="443201" cy="19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17,9%</a:t>
            </a:r>
          </a:p>
        </p:txBody>
      </p:sp>
      <p:grpSp>
        <p:nvGrpSpPr>
          <p:cNvPr id="2" name="Группа 32"/>
          <p:cNvGrpSpPr/>
          <p:nvPr/>
        </p:nvGrpSpPr>
        <p:grpSpPr>
          <a:xfrm>
            <a:off x="1395248" y="4706070"/>
            <a:ext cx="936480" cy="603006"/>
            <a:chOff x="629280" y="4964412"/>
            <a:chExt cx="702360" cy="603006"/>
          </a:xfrm>
        </p:grpSpPr>
        <p:sp>
          <p:nvSpPr>
            <p:cNvPr id="28" name="Пятиугольник 27"/>
            <p:cNvSpPr/>
            <p:nvPr/>
          </p:nvSpPr>
          <p:spPr bwMode="auto">
            <a:xfrm rot="5400000">
              <a:off x="677681" y="5060041"/>
              <a:ext cx="603006" cy="411748"/>
            </a:xfrm>
            <a:prstGeom prst="homePlate">
              <a:avLst>
                <a:gd name="adj" fmla="val 40568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50"/>
            </a:p>
          </p:txBody>
        </p:sp>
        <p:sp>
          <p:nvSpPr>
            <p:cNvPr id="29" name="TextBox 18"/>
            <p:cNvSpPr txBox="1">
              <a:spLocks noChangeArrowheads="1"/>
            </p:cNvSpPr>
            <p:nvPr/>
          </p:nvSpPr>
          <p:spPr bwMode="auto">
            <a:xfrm>
              <a:off x="629280" y="5007155"/>
              <a:ext cx="7023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tr-TR" sz="1600" b="1" dirty="0">
                  <a:solidFill>
                    <a:srgbClr val="FFFF00"/>
                  </a:solidFill>
                  <a:latin typeface="+mn-lt"/>
                </a:rPr>
                <a:t>3,8%</a:t>
              </a:r>
              <a:endParaRPr lang="ru-RU" altLang="tr-TR" sz="2800" b="1" dirty="0">
                <a:solidFill>
                  <a:srgbClr val="FFFF00"/>
                </a:solidFill>
                <a:latin typeface="+mn-lt"/>
              </a:endParaRPr>
            </a:p>
          </p:txBody>
        </p:sp>
      </p:grp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488858" y="5508403"/>
            <a:ext cx="443201" cy="19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tr-TR" sz="1100" b="1" dirty="0"/>
              <a:t>2,5%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7487" y="3967179"/>
            <a:ext cx="857821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Расходы на здравоохранение в % от ВВП </a:t>
            </a:r>
          </a:p>
          <a:p>
            <a:pPr algn="ctr"/>
            <a:r>
              <a:rPr lang="ru-RU" sz="1200" i="1" dirty="0" smtClean="0"/>
              <a:t>(2011-2012 гг. по данным Всемирного Банка)</a:t>
            </a:r>
            <a:endParaRPr lang="ru-RU" sz="1200" i="1" dirty="0"/>
          </a:p>
        </p:txBody>
      </p:sp>
    </p:spTree>
    <p:extLst>
      <p:ext uri="{BB962C8B-B14F-4D97-AF65-F5344CB8AC3E}">
        <p14:creationId xmlns="" xmlns:p14="http://schemas.microsoft.com/office/powerpoint/2010/main" val="173017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500043"/>
            <a:ext cx="10363200" cy="271464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 Республики Казахстан от 16 ноября 2015 года № 405-V «Об обязательном социальном медицинском страховании»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61963" y="4214818"/>
            <a:ext cx="10858576" cy="1857388"/>
          </a:xfrm>
        </p:spPr>
        <p:txBody>
          <a:bodyPr>
            <a:normAutofit/>
          </a:bodyPr>
          <a:lstStyle/>
          <a:p>
            <a:pPr algn="just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ОСМС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государственная система социальной защиты интересов в сфере охраны здоровья населения.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endParaRPr lang="en-US" altLang="ru-RU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763283" y="6572272"/>
            <a:ext cx="566959" cy="28572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82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403" y="332656"/>
            <a:ext cx="108492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</a:rPr>
              <a:t>Работодатели</a:t>
            </a:r>
            <a:r>
              <a:rPr lang="ru-RU" sz="2800" b="1" dirty="0"/>
              <a:t> также заботятся о здоровье своих работников</a:t>
            </a:r>
            <a:r>
              <a:rPr lang="ru-RU" sz="2800" dirty="0"/>
              <a:t>, ведь здоровые и производительные трудовые ресурсы – залог успеха любого предприятия.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Во </a:t>
            </a:r>
            <a:r>
              <a:rPr lang="ru-RU" sz="2800" dirty="0"/>
              <a:t>всех странах, где функционирует ОСМС, </a:t>
            </a:r>
            <a:r>
              <a:rPr lang="ru-RU" sz="2800" b="1" dirty="0">
                <a:solidFill>
                  <a:srgbClr val="0070C0"/>
                </a:solidFill>
              </a:rPr>
              <a:t>работодатели производят взносы в системы медицинского страхования, размер которых составляет от 3% до 15% от фонда оплаты труда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sz="2800" dirty="0" smtClean="0">
              <a:solidFill>
                <a:srgbClr val="0070C0"/>
              </a:solidFill>
            </a:endParaRPr>
          </a:p>
          <a:p>
            <a:pPr algn="just"/>
            <a:endParaRPr lang="ru-RU" sz="2800" dirty="0" smtClean="0">
              <a:solidFill>
                <a:srgbClr val="0070C0"/>
              </a:solidFill>
            </a:endParaRPr>
          </a:p>
          <a:p>
            <a:pPr algn="just"/>
            <a:endParaRPr lang="ru-RU" sz="2800" dirty="0" smtClean="0">
              <a:solidFill>
                <a:srgbClr val="0070C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2464" y="4572009"/>
            <a:ext cx="108585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Ставки взносов работодателей в ОСМС в Германии составляют 7,3%, работников – 8,2%, в Словакии 10% и 4% соответственно, в Литве 3% и 6%.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44286" y="6500834"/>
            <a:ext cx="947961" cy="30943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2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371" y="260649"/>
            <a:ext cx="112332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В </a:t>
            </a:r>
            <a:r>
              <a:rPr lang="ru-RU" sz="2800" b="1" dirty="0">
                <a:solidFill>
                  <a:srgbClr val="002060"/>
                </a:solidFill>
              </a:rPr>
              <a:t>мировой практике, если граждане, являются наемными работниками, то их размер отчислений составляет от 1% до 8,2% от заработной платы, а если индивидуальный предприниматель – то от заявленного им дохода (не ниже минимальной заработной платы) - от 7% до 15,5%.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just"/>
            <a:endParaRPr lang="ru-RU" sz="2800" b="1" dirty="0" smtClean="0">
              <a:solidFill>
                <a:srgbClr val="002060"/>
              </a:solidFill>
            </a:endParaRPr>
          </a:p>
          <a:p>
            <a:pPr algn="just"/>
            <a:endParaRPr lang="ru-RU" sz="2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b="1" dirty="0"/>
              <a:t>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462" y="3786191"/>
            <a:ext cx="110490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На предприятиях Казахстана на сегодня трудятся более 5,6 млн. человек, за которых взносы в ОСМС должны отчислять работодатели. 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44286" y="6500834"/>
            <a:ext cx="947961" cy="30943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21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7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499" y="365760"/>
            <a:ext cx="10515600" cy="493720"/>
          </a:xfrm>
        </p:spPr>
        <p:txBody>
          <a:bodyPr>
            <a:normAutofit fontScale="90000"/>
          </a:bodyPr>
          <a:lstStyle/>
          <a:p>
            <a:pPr marR="5080">
              <a:lnSpc>
                <a:spcPct val="100000"/>
              </a:lnSpc>
            </a:pPr>
            <a:r>
              <a:rPr lang="ru-RU" sz="3200" b="1" spc="-5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Цели внедрения ОСМС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43099" y="6411216"/>
            <a:ext cx="1166852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22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874587261"/>
              </p:ext>
            </p:extLst>
          </p:nvPr>
        </p:nvGraphicFramePr>
        <p:xfrm>
          <a:off x="615339" y="1052736"/>
          <a:ext cx="10569227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615339" y="85948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838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73" y="1214423"/>
            <a:ext cx="742953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II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I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. ЧТО ДАСТ населению ОСМС?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</a:t>
            </a:r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44286" y="6500834"/>
            <a:ext cx="947961" cy="30943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23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9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61" y="117694"/>
            <a:ext cx="1114432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1) Доступное лечение </a:t>
            </a:r>
          </a:p>
          <a:p>
            <a:r>
              <a:rPr lang="ru-RU" sz="2400" dirty="0" smtClean="0"/>
              <a:t>	</a:t>
            </a:r>
            <a:endParaRPr lang="en-US" sz="2400" dirty="0" smtClean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2) Качественную медицинскую помощь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3) Бесплатные и доступные лекарства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4) Защиту прав и интересов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5) Полную информацию о своем здоровье </a:t>
            </a:r>
            <a:endParaRPr lang="ru-RU" sz="2400" b="1" dirty="0" smtClean="0"/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endParaRPr lang="ru-RU" sz="2400" dirty="0" smtClean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1258888" algn="l"/>
              </a:tabLst>
            </a:pPr>
            <a:endParaRPr lang="ru-RU" sz="2400" dirty="0" smtClean="0"/>
          </a:p>
          <a:p>
            <a:r>
              <a:rPr lang="ru-RU" sz="2400" dirty="0" smtClean="0"/>
              <a:t>	</a:t>
            </a:r>
          </a:p>
          <a:p>
            <a:endParaRPr lang="ru-RU" sz="2400" dirty="0" smtClean="0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44286" y="6500834"/>
            <a:ext cx="947961" cy="30943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24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13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771706" y="549357"/>
            <a:ext cx="0" cy="55973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436528" y="5129525"/>
            <a:ext cx="6785092" cy="69388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27194" rIns="27192" bIns="27193" numCol="1" spcCol="1270" anchor="ctr" anchorCtr="0">
            <a:noAutofit/>
          </a:bodyPr>
          <a:lstStyle/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ОРГАНИЗАЦИЯ РАБОТЫ ФСМС</a:t>
            </a: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(единый плательщик ГОБМП и ОСМС)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724356" y="5926339"/>
            <a:ext cx="6639948" cy="606910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27193" rIns="27192" bIns="27193" numCol="1" spcCol="1270" anchor="ctr" anchorCtr="0">
            <a:noAutofit/>
          </a:bodyPr>
          <a:lstStyle/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2005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ЛЕКАРСТВЕННОЕ ОБЕСПЕЧЕНИЕ</a:t>
            </a:r>
            <a:r>
              <a:rPr lang="ru-RU" sz="2005" dirty="0">
                <a:solidFill>
                  <a:schemeClr val="tx1"/>
                </a:solidFill>
                <a:latin typeface="Arial Narrow" panose="020B0606020202030204" pitchFamily="34" charset="0"/>
              </a:rPr>
              <a:t> (в системе ОСМС и ГОБМП)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600" y="924512"/>
            <a:ext cx="1711598" cy="1349043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H="1">
            <a:off x="691600" y="757903"/>
            <a:ext cx="10794216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48003" y="2677904"/>
            <a:ext cx="2001891" cy="1820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4" b="1" dirty="0">
                <a:latin typeface="Arial Narrow" panose="020B0606020202030204" pitchFamily="34" charset="0"/>
              </a:rPr>
              <a:t>Проект Закона РК «О внесении изменений и дополнений в некоторые законодательные акты по вопросам здравоохранения»</a:t>
            </a:r>
          </a:p>
        </p:txBody>
      </p:sp>
      <p:pic>
        <p:nvPicPr>
          <p:cNvPr id="7170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7247" y="1089602"/>
            <a:ext cx="868679" cy="94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3755318" y="886228"/>
            <a:ext cx="6672192" cy="219843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</a:pPr>
            <a:r>
              <a:rPr lang="ru-RU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ДОХОДЫ ФСМС: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снижение ставок взносов государства и отчислений работодателей;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пересмотр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ставки и объекта взносов </a:t>
            </a:r>
            <a:r>
              <a:rPr lang="ru-RU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самозанятых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расширение категорий лиц, за которых взносы осуществляет государство;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введение взносов для неактивного населения с 2018 года;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расширение плательщиков взносов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074629" y="3178482"/>
            <a:ext cx="6825015" cy="184799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</a:pPr>
            <a:r>
              <a:rPr lang="ru-RU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РАСХОДЫ ФСМС: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 err="1">
                <a:latin typeface="Arial Narrow" panose="020B0606020202030204" pitchFamily="34" charset="0"/>
              </a:rPr>
              <a:t>медобеспечение</a:t>
            </a:r>
            <a:r>
              <a:rPr lang="ru-RU" dirty="0">
                <a:latin typeface="Arial Narrow" panose="020B0606020202030204" pitchFamily="34" charset="0"/>
              </a:rPr>
              <a:t> военнослужащих, сотрудников специальных и правоохранительных органов и членов их семей;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медицинское обеспечение отдельных категорий государственных служащих, членов их </a:t>
            </a:r>
            <a:r>
              <a:rPr lang="ru-RU" dirty="0" smtClean="0">
                <a:latin typeface="Arial Narrow" panose="020B0606020202030204" pitchFamily="34" charset="0"/>
              </a:rPr>
              <a:t>семей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 smtClean="0">
                <a:latin typeface="Arial Narrow" panose="020B0606020202030204" pitchFamily="34" charset="0"/>
              </a:rPr>
              <a:t>перечень ГОБМП и ОСМС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6638" y="3312766"/>
            <a:ext cx="1055860" cy="1137661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6"/>
          <a:srcRect t="6936" b="9655"/>
          <a:stretch/>
        </p:blipFill>
        <p:spPr>
          <a:xfrm>
            <a:off x="3546571" y="5933428"/>
            <a:ext cx="922629" cy="602623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8391" y="5073564"/>
            <a:ext cx="1057910" cy="74786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631713" y="-22174"/>
            <a:ext cx="10732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708290" y="6453619"/>
            <a:ext cx="1312025" cy="365125"/>
          </a:xfrm>
        </p:spPr>
        <p:txBody>
          <a:bodyPr/>
          <a:lstStyle/>
          <a:p>
            <a:fld id="{0AE99735-D44B-4400-A192-5694A3405000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25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1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106146" y="591344"/>
            <a:ext cx="4750" cy="59419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744120" y="1059283"/>
            <a:ext cx="10695535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70963" y="6495019"/>
            <a:ext cx="645457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26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3971" y="3384148"/>
            <a:ext cx="1575658" cy="1326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4" b="1" dirty="0">
                <a:latin typeface="Arial Narrow" panose="020B0606020202030204" pitchFamily="34" charset="0"/>
              </a:rPr>
              <a:t>Закон РК «Об обязательном социальном медицинском страховании»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24535" y="-69313"/>
            <a:ext cx="11495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pic>
        <p:nvPicPr>
          <p:cNvPr id="28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392" y="1724472"/>
            <a:ext cx="1450675" cy="144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35975" y="411303"/>
            <a:ext cx="9288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latin typeface="Arial Narrow" panose="020B0606020202030204" pitchFamily="34" charset="0"/>
              </a:rPr>
              <a:t>ДОХОДЫ ФСМС: </a:t>
            </a:r>
            <a:r>
              <a:rPr lang="ru-RU" sz="1600" dirty="0">
                <a:latin typeface="Arial Narrow" panose="020B0606020202030204" pitchFamily="34" charset="0"/>
              </a:rPr>
              <a:t>РАСШИРЕНИЕ КАТЕГОРИЙ ЛИЦ, ЗА КОТОРЫХ ВЗНОСЫ ОСУЩЕСТВЛЯЕТ ГОСУДАРСТВО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И РАСШИРЕНИЕ ПЛАТЕЛЬЩИКОВ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255342" y="1168601"/>
            <a:ext cx="9249583" cy="55587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b="1" u="sng" dirty="0">
                <a:latin typeface="Arial Narrow" panose="020B0606020202030204" pitchFamily="34" charset="0"/>
              </a:rPr>
              <a:t>ЦЕЛЬ</a:t>
            </a:r>
            <a:r>
              <a:rPr lang="kk-KZ" sz="1400" b="1" dirty="0">
                <a:latin typeface="Arial Narrow" panose="020B0606020202030204" pitchFamily="34" charset="0"/>
              </a:rPr>
              <a:t> </a:t>
            </a:r>
            <a:r>
              <a:rPr lang="kk-KZ" sz="1400" dirty="0">
                <a:latin typeface="Arial Narrow" panose="020B0606020202030204" pitchFamily="34" charset="0"/>
              </a:rPr>
              <a:t>– ОБЕСПЕЧЕНИЕ ПРИНЦИПОВ ДОСТУПНОСТИ МЕДИЦИНСКОЙ ПОМОЩИ И ВСЕОБЩЕГО ОХВАТА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00062" y="1998039"/>
            <a:ext cx="8770901" cy="181311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t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u="sng" dirty="0">
                <a:latin typeface="Arial Narrow" panose="020B0606020202030204" pitchFamily="34" charset="0"/>
              </a:rPr>
              <a:t>ПЕРЕЧЕНЬ КАТЕГОРИЙ ЛИЦ</a:t>
            </a:r>
            <a:r>
              <a:rPr lang="kk-KZ" sz="1400" dirty="0">
                <a:latin typeface="Arial Narrow" panose="020B0606020202030204" pitchFamily="34" charset="0"/>
              </a:rPr>
              <a:t>, ЗА КОТОРЫХ УПЛАТУ ВЗНОСОВ ОСУЩЕСТВЛЯЕТ </a:t>
            </a:r>
            <a:r>
              <a:rPr lang="kk-KZ" sz="1400" b="1" u="sng" dirty="0">
                <a:latin typeface="Arial Narrow" panose="020B0606020202030204" pitchFamily="34" charset="0"/>
              </a:rPr>
              <a:t>ГОСУДАРСТВО</a:t>
            </a:r>
            <a:r>
              <a:rPr lang="kk-KZ" sz="1400" dirty="0">
                <a:latin typeface="Arial Narrow" panose="020B0606020202030204" pitchFamily="34" charset="0"/>
              </a:rPr>
              <a:t>, </a:t>
            </a:r>
            <a:r>
              <a:rPr lang="kk-KZ" sz="1400" u="sng" dirty="0">
                <a:latin typeface="Arial Narrow" panose="020B0606020202030204" pitchFamily="34" charset="0"/>
              </a:rPr>
              <a:t>ДОПОЛНЕН СЛЕДУЮЩИМИ КАТЕГОРИЯМИ ЛИЦ: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kk-KZ" sz="1400" u="sng" dirty="0">
                <a:latin typeface="Arial Narrow" panose="020B0606020202030204" pitchFamily="34" charset="0"/>
              </a:rPr>
              <a:t>НЕРАБОТАЮЩИЕ </a:t>
            </a:r>
            <a:r>
              <a:rPr lang="ru-RU" sz="1400" u="sng" dirty="0">
                <a:latin typeface="Arial Narrow" panose="020B0606020202030204" pitchFamily="34" charset="0"/>
              </a:rPr>
              <a:t>ЛИЦА</a:t>
            </a:r>
            <a:r>
              <a:rPr lang="ru-RU" sz="1400" dirty="0">
                <a:latin typeface="Arial Narrow" panose="020B0606020202030204" pitchFamily="34" charset="0"/>
              </a:rPr>
              <a:t>, ОСУЩЕСТВЛЯЮЩИЕ УХОД ЗА РЕБЕНКОМ ИНВАЛИДОМ В ВОЗРАСТЕ ДО 18 ЛЕТ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ЛИЦ, ЗАВЕРШИВШИХ ОБУЧЕНИЕ ПО ОЧНОЙ ФОРМЕ ОБУЧЕНИЯ</a:t>
            </a:r>
            <a:r>
              <a:rPr lang="ru-RU" sz="1400" dirty="0">
                <a:latin typeface="Arial Narrow" panose="020B0606020202030204" pitchFamily="34" charset="0"/>
              </a:rPr>
              <a:t> в ВУЗах, </a:t>
            </a:r>
            <a:r>
              <a:rPr lang="ru-RU" sz="1400" dirty="0" err="1">
                <a:latin typeface="Arial Narrow" panose="020B0606020202030204" pitchFamily="34" charset="0"/>
              </a:rPr>
              <a:t>ТиПО</a:t>
            </a:r>
            <a:r>
              <a:rPr lang="ru-RU" sz="1400" dirty="0">
                <a:latin typeface="Arial Narrow" panose="020B0606020202030204" pitchFamily="34" charset="0"/>
              </a:rPr>
              <a:t>, СО, а также послевузовского образования </a:t>
            </a:r>
            <a:r>
              <a:rPr lang="ru-RU" sz="1400" u="sng" dirty="0">
                <a:latin typeface="Arial Narrow" panose="020B0606020202030204" pitchFamily="34" charset="0"/>
              </a:rPr>
              <a:t>в течение трех календарных месяцев, следующих за месяцем завершения обучение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НЕРАБОТАЮЩИЕ ОРАЛМАНЫ (в течение 1 года со дня регистрации)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ИНОСТРАНЦЫ И ЛИЦ БЕЗ ГРАЖДАНСТВА, ПОСТОЯННО ПРОЖИВАЮЩИЕ НА ТЕРРИТОРИИ РК </a:t>
            </a:r>
            <a:br>
              <a:rPr lang="ru-RU" sz="1400" u="sng" dirty="0">
                <a:latin typeface="Arial Narrow" panose="020B0606020202030204" pitchFamily="34" charset="0"/>
              </a:rPr>
            </a:br>
            <a:r>
              <a:rPr lang="ru-RU" sz="1400" i="1" dirty="0">
                <a:latin typeface="Arial Narrow" panose="020B0606020202030204" pitchFamily="34" charset="0"/>
              </a:rPr>
              <a:t>(по категориям лиц, предусмотренных пунктом 1 статьи 26 Закона: дети, пенсионеры, инвалиды, студенты и т.д.) </a:t>
            </a: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55262" y="4086025"/>
            <a:ext cx="6435017" cy="1325635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t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u="sng" dirty="0">
                <a:latin typeface="Arial Narrow" panose="020B0606020202030204" pitchFamily="34" charset="0"/>
              </a:rPr>
              <a:t>ПЕРЕЧЕНЬ ПЛАТЕЛЬЩИКОВ ВЗНОСОВ НА ОСМС </a:t>
            </a:r>
            <a:r>
              <a:rPr lang="kk-KZ" sz="1400" dirty="0">
                <a:latin typeface="Arial Narrow" panose="020B0606020202030204" pitchFamily="34" charset="0"/>
              </a:rPr>
              <a:t>(статья 14 ЗРК «Об ОСМС») </a:t>
            </a:r>
            <a:r>
              <a:rPr lang="kk-KZ" sz="1400" u="sng" dirty="0">
                <a:latin typeface="Arial Narrow" panose="020B0606020202030204" pitchFamily="34" charset="0"/>
              </a:rPr>
              <a:t>ДОПОЛНЕН СЛЕДУЮЩИМИ КАТЕГОРИЯМИ ЛИЦ: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НЕАКТИВНОЕ НАСЕЛЕНИЕ </a:t>
            </a:r>
            <a:r>
              <a:rPr lang="ru-RU" sz="1400" dirty="0">
                <a:latin typeface="Arial Narrow" panose="020B0606020202030204" pitchFamily="34" charset="0"/>
              </a:rPr>
              <a:t>- ИНЫЕ ЛИЦА, В ТОМ ЧИСЛЕ САМОСТОЯТЕЛЬНО ЗАНЯТЫЕ, УСТАНОВЛЕННЫЕ ЗАКОНОМ РК «О ЗАНЯТОСТИ НАСЕЛЕНИЯ»</a:t>
            </a: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ru-RU" sz="1400" u="sng" dirty="0">
                <a:latin typeface="Arial Narrow" panose="020B0606020202030204" pitchFamily="34" charset="0"/>
              </a:rPr>
              <a:t>ГРАЖДАНЕ РЕСПУБЛИКИ КАЗАХСТАН, ВЫЕХАВШИЕ ЗА ПРЕДЕЛЫ РК</a:t>
            </a:r>
            <a:r>
              <a:rPr lang="ru-RU" sz="1400" dirty="0">
                <a:latin typeface="Arial Narrow" panose="020B0606020202030204" pitchFamily="34" charset="0"/>
              </a:rPr>
              <a:t>, за исключением выехавших на ПМЖ за пределы РК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62294" lvl="1" indent="-26229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-"/>
            </a:pP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15610" y="4084717"/>
            <a:ext cx="2324045" cy="132694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b="1" u="sng" dirty="0">
                <a:latin typeface="Arial Narrow" panose="020B0606020202030204" pitchFamily="34" charset="0"/>
              </a:rPr>
              <a:t>СРОК ВВЕДЕНИЯ, СТАВКИ ВЗНОСОВ И ОБЪЕКТ ИСЧИСЛЕНИЯ: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kk-KZ" sz="1400" u="sng" dirty="0">
                <a:latin typeface="Arial Narrow" panose="020B0606020202030204" pitchFamily="34" charset="0"/>
              </a:rPr>
              <a:t>5% от 1 МЗП, </a:t>
            </a:r>
          </a:p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1400" dirty="0">
                <a:latin typeface="Arial Narrow" panose="020B0606020202030204" pitchFamily="34" charset="0"/>
              </a:rPr>
              <a:t>      </a:t>
            </a:r>
            <a:r>
              <a:rPr lang="kk-KZ" sz="1400" u="sng" dirty="0">
                <a:latin typeface="Arial Narrow" panose="020B0606020202030204" pitchFamily="34" charset="0"/>
              </a:rPr>
              <a:t>с 1 января 2018 года</a:t>
            </a: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8834645" y="4180452"/>
            <a:ext cx="240686" cy="97914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52"/>
          </a:p>
        </p:txBody>
      </p:sp>
    </p:spTree>
    <p:extLst>
      <p:ext uri="{BB962C8B-B14F-4D97-AF65-F5344CB8AC3E}">
        <p14:creationId xmlns:p14="http://schemas.microsoft.com/office/powerpoint/2010/main" xmlns="" val="12904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623392" y="2636915"/>
            <a:ext cx="10972800" cy="288033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3600" b="1" dirty="0" smtClean="0">
                <a:solidFill>
                  <a:srgbClr val="002060"/>
                </a:solidFill>
              </a:rPr>
              <a:t>Благодарю за внимание! </a:t>
            </a:r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44286" y="6500834"/>
            <a:ext cx="947961" cy="30943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29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746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717" y="95892"/>
            <a:ext cx="10515600" cy="351776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2800" b="1" spc="-50" dirty="0" smtClean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rPr>
              <a:t>ПРЕДПОСЫЛКИ ВНЕДРЕНИЯ ОСМС В РК </a:t>
            </a:r>
            <a:endParaRPr lang="ru-RU" sz="2800" b="1" spc="-50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201399" y="6445146"/>
            <a:ext cx="890847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3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071213" y="797935"/>
            <a:ext cx="10126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4908654" y="3018079"/>
            <a:ext cx="3032159" cy="671513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88" b="1" dirty="0">
                <a:solidFill>
                  <a:prstClr val="black"/>
                </a:solidFill>
                <a:latin typeface="Arial Narrow" panose="020B0606020202030204" pitchFamily="34" charset="0"/>
              </a:rPr>
              <a:t>2014 г.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653550" y="3011729"/>
            <a:ext cx="3024084" cy="688975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88" b="1" dirty="0">
                <a:solidFill>
                  <a:prstClr val="black"/>
                </a:solidFill>
                <a:latin typeface="Arial Narrow" panose="020B0606020202030204" pitchFamily="34" charset="0"/>
              </a:rPr>
              <a:t>2015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57070" y="4451592"/>
            <a:ext cx="3712949" cy="19443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218481" algn="just">
              <a:defRPr/>
            </a:pPr>
            <a:r>
              <a:rPr lang="ru-RU" sz="1100" b="1" dirty="0">
                <a:solidFill>
                  <a:prstClr val="black"/>
                </a:solidFill>
                <a:latin typeface="Arial Narrow" panose="020B0606020202030204" pitchFamily="34" charset="0"/>
              </a:rPr>
              <a:t>80. ВНЕДРЕНИЕ ОБЯЗАТЕЛЬНОГО СОЦИАЛЬНОГО МЕДИЦИНСКОГО СТРАХОВАНИЯ. 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Усиление финансовой устойчивости системы здравоохранения на основе принципа СОЛИДАРНОЙ ОТВЕТСТВЕННОСТИ государства, работодателей и граждан. Приоритетное финансирование первичной медико-санитарной помощи (ПМСП). Первичная помощь станет центральным звеном национального здравоохранения для предупреждения и ранней борьбы с заболеваниями.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4980" y="3019679"/>
            <a:ext cx="698487" cy="693738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98188" y="3019666"/>
            <a:ext cx="708580" cy="6858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3205" y="2892667"/>
            <a:ext cx="363537" cy="847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28589" y="3705466"/>
            <a:ext cx="3712223" cy="763588"/>
          </a:xfrm>
          <a:prstGeom prst="roundRect">
            <a:avLst>
              <a:gd name="adj" fmla="val 0"/>
            </a:avLst>
          </a:prstGeom>
          <a:solidFill>
            <a:schemeClr val="bg1">
              <a:alpha val="1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СТРАТЕГИЯ «КАЗАХСТАН-2050» </a:t>
            </a:r>
          </a:p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Новый политический курс состоявшегося государства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53016" y="3011729"/>
            <a:ext cx="698487" cy="696913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3821" y="2903778"/>
            <a:ext cx="361950" cy="84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79721" y="2892667"/>
            <a:ext cx="361950" cy="84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22534" y="4462704"/>
            <a:ext cx="3718278" cy="19332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indent="290579" algn="just">
              <a:defRPr/>
            </a:pP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«…Наша главная цель - к 2050 году войти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в число 30-ти самых развитых государств мира.».</a:t>
            </a:r>
          </a:p>
          <a:p>
            <a:pPr indent="290579" algn="just">
              <a:defRPr/>
            </a:pP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…В рамках долгосрочной модернизации национальной системы здравоохранения мы должны на всей территории страны внедрить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единые стандарты качества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 медицинских услуг, а также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усовершенствовать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  и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унифицировать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материально-техническое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оснащение 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медицинских учреждений…»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24205" y="3018078"/>
            <a:ext cx="2997840" cy="681038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61" b="1" dirty="0">
                <a:solidFill>
                  <a:prstClr val="black"/>
                </a:solidFill>
                <a:latin typeface="Arial Narrow" panose="020B0606020202030204" pitchFamily="34" charset="0"/>
              </a:rPr>
              <a:t>Глобальные вызовы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87896" y="3738805"/>
            <a:ext cx="2410291" cy="26571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1. Рост рождаемости и ожидаемой продолжительности жизни (старение населения) </a:t>
            </a:r>
          </a:p>
          <a:p>
            <a:pPr>
              <a:defRPr/>
            </a:pPr>
            <a:endParaRPr lang="ru-RU" altLang="ru-RU" sz="12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ru-RU" altLang="ru-RU" sz="1200" dirty="0" smtClean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2</a:t>
            </a: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. Рост числа неинфекционных заболеваний, связанных с образом жизни</a:t>
            </a: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200" dirty="0" smtClean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2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3</a:t>
            </a: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. Рост затрат за счет внедрения новых медицинских технологий</a:t>
            </a: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1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935" y="3776630"/>
            <a:ext cx="1147163" cy="7586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Прямоугольник 20"/>
          <p:cNvSpPr/>
          <p:nvPr/>
        </p:nvSpPr>
        <p:spPr>
          <a:xfrm>
            <a:off x="953081" y="1085276"/>
            <a:ext cx="10257183" cy="11449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prstClr val="black"/>
                </a:solidFill>
                <a:latin typeface="Arial Narrow" panose="020B0606020202030204" pitchFamily="34" charset="0"/>
              </a:rPr>
              <a:t>Конституция Республики Казахстан, статья 29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1. Граждане Республики Казахстан имеют право на охрану здоровья.</a:t>
            </a: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2. Граждане Республики вправе получать бесплатно гарантированный объем медицинской помощи, установленный законом</a:t>
            </a:r>
            <a:r>
              <a:rPr lang="ru-RU" altLang="ru-RU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401" y="5587992"/>
            <a:ext cx="1138119" cy="7731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401" y="4672830"/>
            <a:ext cx="1138119" cy="8075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" name="Прямоугольник 23"/>
          <p:cNvSpPr/>
          <p:nvPr/>
        </p:nvSpPr>
        <p:spPr>
          <a:xfrm>
            <a:off x="7966167" y="3687233"/>
            <a:ext cx="3702514" cy="769937"/>
          </a:xfrm>
          <a:prstGeom prst="rect">
            <a:avLst/>
          </a:prstGeom>
          <a:solidFill>
            <a:schemeClr val="bg1">
              <a:alpha val="14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ПЛАН НАЦИИ - 100 конкретных шагов по реализации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5-ти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институциональных реформ </a:t>
            </a:r>
          </a:p>
        </p:txBody>
      </p:sp>
    </p:spTree>
    <p:extLst>
      <p:ext uri="{BB962C8B-B14F-4D97-AF65-F5344CB8AC3E}">
        <p14:creationId xmlns:p14="http://schemas.microsoft.com/office/powerpoint/2010/main" xmlns="" val="18941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Страховые взносы (Закон ОСМС РК)</a:t>
            </a:r>
            <a:endParaRPr lang="ru-RU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91174323"/>
              </p:ext>
            </p:extLst>
          </p:nvPr>
        </p:nvGraphicFramePr>
        <p:xfrm>
          <a:off x="239350" y="928670"/>
          <a:ext cx="11666941" cy="542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4589"/>
                <a:gridCol w="1991904"/>
                <a:gridCol w="2390284"/>
                <a:gridCol w="1991904"/>
                <a:gridCol w="2888260"/>
              </a:tblGrid>
              <a:tr h="1170729">
                <a:tc>
                  <a:txBody>
                    <a:bodyPr/>
                    <a:lstStyle/>
                    <a:p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Взносы государства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Отчисления работодателей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Взносы работников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Взносы индивидуальных предпринимателей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</a:tr>
              <a:tr h="54378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  <a:r>
                        <a:rPr lang="en-US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.2017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</a:t>
                      </a:r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</a:tr>
              <a:tr h="63826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1.01.2018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</a:t>
                      </a:r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</a:tr>
              <a:tr h="6593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1.01.2019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</a:p>
                    <a:p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5%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</a:tr>
              <a:tr h="69363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1.01.2020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5%</a:t>
                      </a:r>
                    </a:p>
                    <a:p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</a:tr>
              <a:tr h="65649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1.01.2023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6%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121920" marR="121920"/>
                </a:tc>
              </a:tr>
              <a:tr h="76775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1.01.2024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7%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16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702984" y="470553"/>
            <a:ext cx="4750" cy="59419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742660" y="1281162"/>
            <a:ext cx="10695535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47560" y="6478852"/>
            <a:ext cx="687004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5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9423" y="3380445"/>
            <a:ext cx="20435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latin typeface="Arial Narrow" panose="020B0606020202030204" pitchFamily="34" charset="0"/>
              </a:rPr>
              <a:t>Закон РК «Об обязательном социальном медицинском страховании»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87828" y="-24352"/>
            <a:ext cx="111938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pic>
        <p:nvPicPr>
          <p:cNvPr id="28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444" y="1647965"/>
            <a:ext cx="1516027" cy="144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635560"/>
              </p:ext>
            </p:extLst>
          </p:nvPr>
        </p:nvGraphicFramePr>
        <p:xfrm>
          <a:off x="2847368" y="1373948"/>
          <a:ext cx="8647418" cy="5257224"/>
        </p:xfrm>
        <a:graphic>
          <a:graphicData uri="http://schemas.openxmlformats.org/drawingml/2006/table">
            <a:tbl>
              <a:tblPr/>
              <a:tblGrid>
                <a:gridCol w="3190359"/>
                <a:gridCol w="1032417"/>
                <a:gridCol w="884928"/>
                <a:gridCol w="884928"/>
                <a:gridCol w="884928"/>
                <a:gridCol w="811185"/>
                <a:gridCol w="958673"/>
              </a:tblGrid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Взносы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8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ЗРК,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МАХ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 ставка 5% вместо 7%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4%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4%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0,25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Отчисления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работодателей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ЗРК,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МАХ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ставка 3% вместо 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2,66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2,5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1,66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1,66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Взносы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индивидуальных предпринимателей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(от 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МЗП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ЗРК </a:t>
                      </a:r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(от 2 МЗП</a:t>
                      </a:r>
                      <a:r>
                        <a:rPr lang="ru-RU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МАХ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ставка 5% вместо 7% 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Увеличение/снижение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2,5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 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 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 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Неактивное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население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МЗП)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ЗРК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775177" y="571751"/>
            <a:ext cx="9111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latin typeface="Arial Narrow" panose="020B0606020202030204" pitchFamily="34" charset="0"/>
              </a:rPr>
              <a:t>ДОХОДЫ ФСМС:</a:t>
            </a: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ИЗМЕНЕНИЕ СТАВОК ВЗНОСОВ ГОСУДАРСТВА И ОТЧИСЛЕНИЙ РАБОТОДАТЕЛЕЙ, А ТАКЖЕ ВЗНОСОВ САМОЗАНЯТЫХ ЛИЦ, ВВЕДЕНИЕ ВЗНОСОВ НЕАКТИВНОГО НАСЕЛЕНИЯ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0909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12384" y="6426722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>
                <a:solidFill>
                  <a:schemeClr val="tx1"/>
                </a:solidFill>
              </a:rPr>
              <a:pPr/>
              <a:t>6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0293383"/>
              </p:ext>
            </p:extLst>
          </p:nvPr>
        </p:nvGraphicFramePr>
        <p:xfrm>
          <a:off x="606667" y="624254"/>
          <a:ext cx="10744203" cy="3075256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325489"/>
                <a:gridCol w="1050759"/>
                <a:gridCol w="1263549"/>
                <a:gridCol w="1017401"/>
                <a:gridCol w="1017401"/>
                <a:gridCol w="1017401"/>
                <a:gridCol w="1017401"/>
                <a:gridCol w="1017401"/>
                <a:gridCol w="1017401"/>
              </a:tblGrid>
              <a:tr h="316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2019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5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наемный работник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1 597,11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19 165,32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3 321,98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39 863,76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работодатель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1 434,96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17 219,52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2 281,59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27 379,08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2 395,665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28 747,98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3 321,98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39 863,76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государство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5 029,05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60 348,6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5 739,84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68 878,08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6 084,24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73 010,88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индивидуальные предприниматели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2 445,9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29 350,8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2 828,4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33 940,8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2 969,8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35 637,6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3088,6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37 063,2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неактивное население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1 414,2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16 970,4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1 484,9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17 818,8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1544,3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18 531,6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СМЗ по экономике по ПСЭР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134 108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143 496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152 106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159 711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166 099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 МЗП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24 459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28 284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29 698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30 886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2 МЗП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48 918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56 568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59 396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61 772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481753"/>
              </p:ext>
            </p:extLst>
          </p:nvPr>
        </p:nvGraphicFramePr>
        <p:xfrm>
          <a:off x="571086" y="4369468"/>
          <a:ext cx="6673360" cy="1986915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339168"/>
                <a:gridCol w="1063869"/>
                <a:gridCol w="1239715"/>
                <a:gridCol w="1052756"/>
                <a:gridCol w="97785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Лица, за которых взносы вносит государство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9 907 628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10 031 650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10 145 189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10 252 735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Наемные работники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5 367 707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5 439 689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5 493 776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5 561 877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ИП и </a:t>
                      </a:r>
                      <a:r>
                        <a:rPr lang="ru-RU" sz="1400" u="none" strike="noStrike" dirty="0" err="1">
                          <a:effectLst/>
                        </a:rPr>
                        <a:t>самозанятые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690 204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702 136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714 488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727 276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Неактивные (но не освобожденные)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1 758 631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1 770 541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1 802 256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1 816 680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Военнослужащие (не платят)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238 000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17 962 170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18 182 015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18 393 708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18 596 568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18298" y="3938927"/>
            <a:ext cx="4031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Прогноз численности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плательщиков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6564" y="99619"/>
            <a:ext cx="2020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Взносы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164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800" y="57149"/>
            <a:ext cx="10737851" cy="3266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15134" y="57151"/>
            <a:ext cx="190500" cy="3266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92099" y="69850"/>
            <a:ext cx="10623551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80000"/>
              </a:lnSpc>
              <a:buClr>
                <a:srgbClr val="C00000"/>
              </a:buClr>
            </a:pPr>
            <a:r>
              <a:rPr lang="ru-RU" altLang="ru-RU" sz="18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Фонд социального медицинского страхования (ФСМС</a:t>
            </a:r>
            <a:r>
              <a:rPr lang="ru-RU" altLang="ru-RU" sz="1800" b="1" dirty="0">
                <a:solidFill>
                  <a:srgbClr val="C00000"/>
                </a:solidFill>
                <a:latin typeface="Century Gothic" pitchFamily="34" charset="0"/>
              </a:rPr>
              <a:t>)</a:t>
            </a:r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 bwMode="auto">
          <a:xfrm>
            <a:off x="11305118" y="57150"/>
            <a:ext cx="791633" cy="3266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ru-RU" altLang="ru-RU" sz="180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 bwMode="auto">
          <a:xfrm>
            <a:off x="11352742" y="57149"/>
            <a:ext cx="696383" cy="326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4E10BB0A-E24C-43E0-B18D-0BC253413C0B}" type="slidenum">
              <a:rPr lang="ru-RU" altLang="ru-RU" sz="2000" b="1">
                <a:solidFill>
                  <a:schemeClr val="bg1"/>
                </a:solidFill>
                <a:latin typeface="Century Gothic" pitchFamily="34" charset="0"/>
              </a:rPr>
              <a:pPr algn="ctr"/>
              <a:t>7</a:t>
            </a:fld>
            <a:endParaRPr lang="ru-RU" altLang="ru-RU" sz="2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9350" y="404665"/>
            <a:ext cx="11723423" cy="1015663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kk-KZ" sz="2000" b="1" dirty="0">
                <a:solidFill>
                  <a:srgbClr val="FF0000"/>
                </a:solidFill>
                <a:latin typeface="Century Gothic" pitchFamily="34" charset="0"/>
              </a:rPr>
              <a:t>ФСМС </a:t>
            </a:r>
            <a:r>
              <a:rPr lang="ru-RU" sz="2000" b="1" dirty="0">
                <a:solidFill>
                  <a:srgbClr val="FF0000"/>
                </a:solidFill>
                <a:latin typeface="Century Gothic" pitchFamily="34" charset="0"/>
              </a:rPr>
              <a:t>является некоммерческой организацией в организационно-правовой форме акционерного общества, единственным учредителем и акционером которого является государство. 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62326534"/>
              </p:ext>
            </p:extLst>
          </p:nvPr>
        </p:nvGraphicFramePr>
        <p:xfrm>
          <a:off x="177801" y="1500174"/>
          <a:ext cx="11918949" cy="4449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35360" y="5910372"/>
            <a:ext cx="115212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latin typeface="Century Gothic" pitchFamily="34" charset="0"/>
              </a:rPr>
              <a:t>Государство гарантирует сохранность </a:t>
            </a:r>
          </a:p>
          <a:p>
            <a:pPr algn="ctr"/>
            <a:r>
              <a:rPr lang="ru-RU" sz="2800" b="1" u="sng" dirty="0">
                <a:latin typeface="Century Gothic" pitchFamily="34" charset="0"/>
              </a:rPr>
              <a:t>активов фонда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8493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371" y="928671"/>
            <a:ext cx="11233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Все </a:t>
            </a:r>
            <a:r>
              <a:rPr lang="ru-RU" sz="2400" b="1" dirty="0"/>
              <a:t>медицинские организации будут иметь </a:t>
            </a:r>
            <a:r>
              <a:rPr lang="ru-RU" sz="2400" b="1" dirty="0">
                <a:solidFill>
                  <a:srgbClr val="FF0000"/>
                </a:solidFill>
              </a:rPr>
              <a:t>доступ к Единому регистру</a:t>
            </a:r>
            <a:r>
              <a:rPr lang="ru-RU" sz="2400" b="1" dirty="0"/>
              <a:t> застрахованных граждан РК. </a:t>
            </a:r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/>
              <a:t>При обращении граждан медицинскому работнику будет достаточно </a:t>
            </a:r>
            <a:r>
              <a:rPr lang="ru-RU" sz="2400" b="1" dirty="0">
                <a:solidFill>
                  <a:srgbClr val="FF0000"/>
                </a:solidFill>
              </a:rPr>
              <a:t>ввести его ИИН </a:t>
            </a:r>
            <a:r>
              <a:rPr lang="ru-RU" sz="2400" b="1" dirty="0" smtClean="0">
                <a:solidFill>
                  <a:srgbClr val="FF0000"/>
                </a:solidFill>
              </a:rPr>
              <a:t>в единую электронную базу данных</a:t>
            </a:r>
            <a:r>
              <a:rPr lang="ru-RU" sz="2400" b="1" dirty="0" smtClean="0"/>
              <a:t> (регистр) и </a:t>
            </a:r>
            <a:r>
              <a:rPr lang="ru-RU" sz="2400" b="1" dirty="0"/>
              <a:t>получить подтверждение его статуса застрахованного. </a:t>
            </a:r>
            <a:endParaRPr lang="ru-RU" sz="2400" b="1" dirty="0" smtClean="0"/>
          </a:p>
          <a:p>
            <a:endParaRPr lang="ru-RU" sz="2400" b="1" dirty="0"/>
          </a:p>
          <a:p>
            <a:pPr algn="just"/>
            <a:r>
              <a:rPr lang="ru-RU" sz="2400" b="1" dirty="0"/>
              <a:t>Если отчисления производятся, то обратившийся имеет право воспользоваться всем спектром услуг, предоставляемых страховкой. </a:t>
            </a:r>
            <a:endParaRPr lang="ru-RU" sz="2400" b="1" dirty="0" smtClean="0"/>
          </a:p>
          <a:p>
            <a:pPr algn="just"/>
            <a:r>
              <a:rPr lang="ru-RU" sz="2400" b="1" dirty="0" smtClean="0"/>
              <a:t>Если </a:t>
            </a:r>
            <a:r>
              <a:rPr lang="ru-RU" sz="2400" b="1" dirty="0"/>
              <a:t>нет, ему будет оказана помощь в рамках гарантированного объема медицинской помощи, а остальные расходы он будет оплачивать сам. 	</a:t>
            </a:r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44286" y="6500834"/>
            <a:ext cx="947961" cy="30943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6712" y="357166"/>
            <a:ext cx="10668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КАК  ОТПРЕДЕЛИТЬ СТАТУС  ЗАСТРАХОВАННОГО?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12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721" y="404664"/>
            <a:ext cx="1166461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Будет </a:t>
            </a:r>
            <a:r>
              <a:rPr lang="ru-RU" sz="3200" b="1" dirty="0" smtClean="0">
                <a:solidFill>
                  <a:srgbClr val="C00000"/>
                </a:solidFill>
              </a:rPr>
              <a:t>два пакета </a:t>
            </a:r>
            <a:r>
              <a:rPr lang="ru-RU" sz="3200" b="1" dirty="0">
                <a:solidFill>
                  <a:srgbClr val="C00000"/>
                </a:solidFill>
              </a:rPr>
              <a:t>медицинских услуг.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endParaRPr lang="ru-RU" sz="3200" b="1" dirty="0"/>
          </a:p>
          <a:p>
            <a:r>
              <a:rPr lang="ru-RU" sz="2800" b="1" u="sng" dirty="0">
                <a:solidFill>
                  <a:srgbClr val="0000FF"/>
                </a:solidFill>
              </a:rPr>
              <a:t>Первый</a:t>
            </a:r>
            <a:r>
              <a:rPr lang="ru-RU" sz="2800" b="1" dirty="0">
                <a:solidFill>
                  <a:srgbClr val="0000FF"/>
                </a:solidFill>
              </a:rPr>
              <a:t> – минимальный базовый пакет, предоставляемый государством для всех граждан страны. </a:t>
            </a:r>
            <a:endParaRPr lang="ru-RU" sz="2800" b="1" dirty="0" smtClean="0">
              <a:solidFill>
                <a:srgbClr val="0000FF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Он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включает: 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dirty="0" smtClean="0"/>
              <a:t>* </a:t>
            </a:r>
            <a:r>
              <a:rPr lang="ru-RU" sz="2800" b="1" dirty="0">
                <a:solidFill>
                  <a:srgbClr val="002060"/>
                </a:solidFill>
              </a:rPr>
              <a:t>Скорая </a:t>
            </a:r>
            <a:r>
              <a:rPr lang="ru-RU" sz="2800" b="1" dirty="0" smtClean="0">
                <a:solidFill>
                  <a:srgbClr val="002060"/>
                </a:solidFill>
              </a:rPr>
              <a:t>помощь и </a:t>
            </a:r>
            <a:r>
              <a:rPr lang="ru-RU" sz="2800" b="1" dirty="0">
                <a:solidFill>
                  <a:srgbClr val="002060"/>
                </a:solidFill>
              </a:rPr>
              <a:t>санитарная авиация;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*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Медицинская помощь при социально-значимых заболеваниях </a:t>
            </a:r>
            <a:r>
              <a:rPr lang="ru-RU" sz="2800" b="1" dirty="0" smtClean="0">
                <a:solidFill>
                  <a:srgbClr val="002060"/>
                </a:solidFill>
              </a:rPr>
              <a:t>и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госпитализации </a:t>
            </a:r>
            <a:r>
              <a:rPr lang="ru-RU" sz="2800" b="1" u="sng" dirty="0">
                <a:solidFill>
                  <a:srgbClr val="002060"/>
                </a:solidFill>
              </a:rPr>
              <a:t>в экстренных случаях</a:t>
            </a:r>
            <a:r>
              <a:rPr lang="ru-RU" sz="2800" b="1" dirty="0">
                <a:solidFill>
                  <a:srgbClr val="002060"/>
                </a:solidFill>
              </a:rPr>
              <a:t>;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*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Профилактические прививки;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*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Амбулаторно-поликлиническая помощь с амбулаторно-лекарственным обеспечением (до 2020 года</a:t>
            </a:r>
            <a:r>
              <a:rPr lang="ru-RU" sz="2800" b="1" dirty="0" smtClean="0">
                <a:solidFill>
                  <a:srgbClr val="002060"/>
                </a:solidFill>
              </a:rPr>
              <a:t>) для незастрахованных. </a:t>
            </a:r>
            <a:r>
              <a:rPr lang="ru-RU" b="1" dirty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44286" y="6500834"/>
            <a:ext cx="947961" cy="30943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24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5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12522</TotalTime>
  <Words>2597</Words>
  <Application>Microsoft Office PowerPoint</Application>
  <PresentationFormat>Произвольный</PresentationFormat>
  <Paragraphs>542</Paragraphs>
  <Slides>27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HDOfficeLightV0</vt:lpstr>
      <vt:lpstr>Усиление финансовой устойчивости системы здравоохранения на основе принципа СОЛИДАРНОЙ ОТВЕТСТВЕННОСТИ государства, работодателей и граждан. </vt:lpstr>
      <vt:lpstr>Закон Республики Казахстан от 16 ноября 2015 года № 405-V «Об обязательном социальном медицинском страховании»</vt:lpstr>
      <vt:lpstr>ПРЕДПОСЫЛКИ ВНЕДРЕНИЯ ОСМС В РК </vt:lpstr>
      <vt:lpstr>Страховые взносы (Закон ОСМС РК)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глобальные вызовы</vt:lpstr>
      <vt:lpstr>Ключевые проблемы</vt:lpstr>
      <vt:lpstr>Ключевые проблемы системы</vt:lpstr>
      <vt:lpstr>Слайд 19</vt:lpstr>
      <vt:lpstr>Слайд 20</vt:lpstr>
      <vt:lpstr>Слайд 21</vt:lpstr>
      <vt:lpstr>Цели внедрения ОСМС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ОСМС</dc:title>
  <dc:creator>User</dc:creator>
  <cp:lastModifiedBy>Кому2</cp:lastModifiedBy>
  <cp:revision>715</cp:revision>
  <cp:lastPrinted>2017-03-09T07:38:44Z</cp:lastPrinted>
  <dcterms:created xsi:type="dcterms:W3CDTF">2015-05-18T09:28:19Z</dcterms:created>
  <dcterms:modified xsi:type="dcterms:W3CDTF">2017-04-27T09:20:42Z</dcterms:modified>
</cp:coreProperties>
</file>